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2"/>
  </p:notesMasterIdLst>
  <p:handoutMasterIdLst>
    <p:handoutMasterId r:id="rId43"/>
  </p:handoutMasterIdLst>
  <p:sldIdLst>
    <p:sldId id="257" r:id="rId2"/>
    <p:sldId id="261" r:id="rId3"/>
    <p:sldId id="309" r:id="rId4"/>
    <p:sldId id="307" r:id="rId5"/>
    <p:sldId id="310" r:id="rId6"/>
    <p:sldId id="308" r:id="rId7"/>
    <p:sldId id="262" r:id="rId8"/>
    <p:sldId id="263" r:id="rId9"/>
    <p:sldId id="275" r:id="rId10"/>
    <p:sldId id="276" r:id="rId11"/>
    <p:sldId id="278" r:id="rId12"/>
    <p:sldId id="279" r:id="rId13"/>
    <p:sldId id="280" r:id="rId14"/>
    <p:sldId id="281" r:id="rId15"/>
    <p:sldId id="283" r:id="rId16"/>
    <p:sldId id="284" r:id="rId17"/>
    <p:sldId id="285" r:id="rId18"/>
    <p:sldId id="286" r:id="rId19"/>
    <p:sldId id="287" r:id="rId20"/>
    <p:sldId id="288" r:id="rId21"/>
    <p:sldId id="290" r:id="rId22"/>
    <p:sldId id="291" r:id="rId23"/>
    <p:sldId id="292" r:id="rId24"/>
    <p:sldId id="289" r:id="rId25"/>
    <p:sldId id="294" r:id="rId26"/>
    <p:sldId id="293" r:id="rId27"/>
    <p:sldId id="311" r:id="rId28"/>
    <p:sldId id="295" r:id="rId29"/>
    <p:sldId id="296" r:id="rId30"/>
    <p:sldId id="297" r:id="rId31"/>
    <p:sldId id="312" r:id="rId32"/>
    <p:sldId id="299" r:id="rId33"/>
    <p:sldId id="301" r:id="rId34"/>
    <p:sldId id="313" r:id="rId35"/>
    <p:sldId id="300" r:id="rId36"/>
    <p:sldId id="303" r:id="rId37"/>
    <p:sldId id="298" r:id="rId38"/>
    <p:sldId id="304" r:id="rId39"/>
    <p:sldId id="305" r:id="rId40"/>
    <p:sldId id="306" r:id="rId4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4660"/>
  </p:normalViewPr>
  <p:slideViewPr>
    <p:cSldViewPr snapToGrid="0">
      <p:cViewPr varScale="1">
        <p:scale>
          <a:sx n="82" d="100"/>
          <a:sy n="82" d="100"/>
        </p:scale>
        <p:origin x="739"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40FC4FFE-8987-4A26-B7F4-8A516F18ADAE}">
      <dgm:prSet/>
      <dgm:spPr/>
      <dgm:t>
        <a:bodyPr rtlCol="0"/>
        <a:lstStyle/>
        <a:p>
          <a:pPr rtl="0">
            <a:lnSpc>
              <a:spcPct val="100000"/>
            </a:lnSpc>
            <a:defRPr cap="all"/>
          </a:pPr>
          <a:r>
            <a:rPr lang="it" dirty="0"/>
            <a:t>Creazione di un sito web per la composizione dell’arredamento di una casa.</a:t>
          </a:r>
        </a:p>
      </dgm:t>
    </dgm:pt>
    <dgm:pt modelId="{CAD7EF86-FB23-41F6-BF42-040B36DEFDB1}" type="parTrans" cxnId="{C7AD8469-3C68-4AF9-AB82-79B0043AA120}">
      <dgm:prSet/>
      <dgm:spPr/>
      <dgm:t>
        <a:bodyPr rtlCol="0"/>
        <a:lstStyle/>
        <a:p>
          <a:pPr rtl="0"/>
          <a:endParaRPr lang="en-US"/>
        </a:p>
      </dgm:t>
    </dgm:pt>
    <dgm:pt modelId="{5B62599A-5C9B-48E7-896E-EA782AC60C8B}" type="sibTrans" cxnId="{C7AD8469-3C68-4AF9-AB82-79B0043AA120}">
      <dgm:prSet/>
      <dgm:spPr/>
      <dgm:t>
        <a:bodyPr rtlCol="0"/>
        <a:lstStyle/>
        <a:p>
          <a:pPr rtl="0"/>
          <a:endParaRPr lang="en-US"/>
        </a:p>
      </dgm:t>
    </dgm:pt>
    <dgm:pt modelId="{49225C73-1633-42F1-AB3B-7CB183E5F8B8}">
      <dgm:prSet/>
      <dgm:spPr/>
      <dgm:t>
        <a:bodyPr rtlCol="0"/>
        <a:lstStyle/>
        <a:p>
          <a:pPr rtl="0">
            <a:lnSpc>
              <a:spcPct val="100000"/>
            </a:lnSpc>
            <a:defRPr cap="all"/>
          </a:pPr>
          <a:r>
            <a:rPr lang="it" dirty="0"/>
            <a:t>Visualizzazione degli arredamenti presenti sulla piattaforma e dei mobili associati.</a:t>
          </a:r>
        </a:p>
      </dgm:t>
    </dgm:pt>
    <dgm:pt modelId="{1A0E2090-1D4F-438A-8766-B6030CE01ADD}" type="parTrans" cxnId="{A9154303-8225-4248-91DC-1B0156A35F07}">
      <dgm:prSet/>
      <dgm:spPr/>
      <dgm:t>
        <a:bodyPr rtlCol="0"/>
        <a:lstStyle/>
        <a:p>
          <a:pPr rtl="0"/>
          <a:endParaRPr lang="en-US"/>
        </a:p>
      </dgm:t>
    </dgm:pt>
    <dgm:pt modelId="{9646853A-8964-4519-A5B1-0B7D18B2983D}" type="sibTrans" cxnId="{A9154303-8225-4248-91DC-1B0156A35F07}">
      <dgm:prSet/>
      <dgm:spPr/>
      <dgm:t>
        <a:bodyPr rtlCol="0"/>
        <a:lstStyle/>
        <a:p>
          <a:pPr rtl="0"/>
          <a:endParaRPr lang="en-US"/>
        </a:p>
      </dgm:t>
    </dgm:pt>
    <dgm:pt modelId="{1C383F32-22E8-4F62-A3E0-BDC3D5F48992}">
      <dgm:prSet/>
      <dgm:spPr/>
      <dgm:t>
        <a:bodyPr rtlCol="0"/>
        <a:lstStyle/>
        <a:p>
          <a:pPr rtl="0">
            <a:lnSpc>
              <a:spcPct val="100000"/>
            </a:lnSpc>
            <a:defRPr cap="all"/>
          </a:pPr>
          <a:r>
            <a:rPr lang="it" dirty="0"/>
            <a:t>Possibilità di visualizzare e rilasciare commenti in merito al sito o agli arredamenti visitati.</a:t>
          </a:r>
        </a:p>
      </dgm:t>
    </dgm:pt>
    <dgm:pt modelId="{A7920A2F-3244-4159-AF04-6A1D38B7B317}" type="parTrans" cxnId="{C4CCE57E-E871-46D6-BAD5-880252C95D22}">
      <dgm:prSet/>
      <dgm:spPr/>
      <dgm:t>
        <a:bodyPr rtlCol="0"/>
        <a:lstStyle/>
        <a:p>
          <a:pPr rtl="0"/>
          <a:endParaRPr lang="en-US"/>
        </a:p>
      </dgm:t>
    </dgm:pt>
    <dgm:pt modelId="{8500F72A-2C6D-4FDF-9C1D-CA691380EB0B}" type="sibTrans" cxnId="{C4CCE57E-E871-46D6-BAD5-880252C95D22}">
      <dgm:prSet/>
      <dgm:spPr/>
      <dgm:t>
        <a:bodyPr rtlCol="0"/>
        <a:lstStyle/>
        <a:p>
          <a:pPr rtl="0"/>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con riempimento a tinta unita"/>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me con riempimento a tinta unita"/>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tenti con riempimento a tinta unita"/>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533400" rtl="0">
            <a:lnSpc>
              <a:spcPct val="100000"/>
            </a:lnSpc>
            <a:spcBef>
              <a:spcPct val="0"/>
            </a:spcBef>
            <a:spcAft>
              <a:spcPct val="35000"/>
            </a:spcAft>
            <a:buNone/>
            <a:defRPr cap="all"/>
          </a:pPr>
          <a:r>
            <a:rPr lang="it" sz="1200" kern="1200" dirty="0"/>
            <a:t>Creazione di un sito web per la composizione dell’arredamento di una casa.</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533400" rtl="0">
            <a:lnSpc>
              <a:spcPct val="100000"/>
            </a:lnSpc>
            <a:spcBef>
              <a:spcPct val="0"/>
            </a:spcBef>
            <a:spcAft>
              <a:spcPct val="35000"/>
            </a:spcAft>
            <a:buNone/>
            <a:defRPr cap="all"/>
          </a:pPr>
          <a:r>
            <a:rPr lang="it" sz="1200" kern="1200" dirty="0"/>
            <a:t>Visualizzazione degli arredamenti presenti sulla piattaforma e dei mobili associati.</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533400" rtl="0">
            <a:lnSpc>
              <a:spcPct val="100000"/>
            </a:lnSpc>
            <a:spcBef>
              <a:spcPct val="0"/>
            </a:spcBef>
            <a:spcAft>
              <a:spcPct val="35000"/>
            </a:spcAft>
            <a:buNone/>
            <a:defRPr cap="all"/>
          </a:pPr>
          <a:r>
            <a:rPr lang="it" sz="1200" kern="1200" dirty="0"/>
            <a:t>Possibilità di visualizzare e rilasciare commenti in merito al sito o agli arredamenti visitati.</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27A3769-973A-471F-AE95-803ACD9DB45A}" type="datetime1">
              <a:rPr lang="it-IT" smtClean="0"/>
              <a:t>02/06/2022</a:t>
            </a:fld>
            <a:endParaRPr lang="en-US"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‹N›</a:t>
            </a:fld>
            <a:endParaRPr lang="en-US" dirty="0"/>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8B562AB-E890-432E-8086-3C35B5B6BC74}" type="datetime1">
              <a:rPr lang="it-IT" smtClean="0"/>
              <a:t>02/06/2022</a:t>
            </a:fld>
            <a:endParaRPr lang="en-US"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
              <a:t>Fare clic per modificare gli stili del testo dello schema</a:t>
            </a:r>
            <a:endParaRPr lang="en-US"/>
          </a:p>
          <a:p>
            <a:pPr lvl="1" rtl="0"/>
            <a:r>
              <a:rPr lang="it"/>
              <a:t>Secondo livello</a:t>
            </a:r>
          </a:p>
          <a:p>
            <a:pPr lvl="2" rtl="0"/>
            <a:r>
              <a:rPr lang="it"/>
              <a:t>Terzo livello</a:t>
            </a:r>
          </a:p>
          <a:p>
            <a:pPr lvl="3" rtl="0"/>
            <a:r>
              <a:rPr lang="it"/>
              <a:t>Quarto livello</a:t>
            </a:r>
          </a:p>
          <a:p>
            <a:pPr lvl="4" rtl="0"/>
            <a:r>
              <a:rPr lang="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‹N›</a:t>
            </a:fld>
            <a:endParaRPr lang="en-US" dirty="0"/>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useBgFill="1">
        <p:nvSpPr>
          <p:cNvPr id="10" name="Rettangolo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ttangolo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ttangolo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po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ttore diritto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olo 1"/>
          <p:cNvSpPr>
            <a:spLocks noGrp="1"/>
          </p:cNvSpPr>
          <p:nvPr>
            <p:ph type="ctrTitle"/>
          </p:nvPr>
        </p:nvSpPr>
        <p:spPr>
          <a:xfrm>
            <a:off x="1629103" y="2244830"/>
            <a:ext cx="8933796" cy="2437232"/>
          </a:xfrm>
        </p:spPr>
        <p:txBody>
          <a:bodyPr tIns="45720" bIns="45720" rtlCol="0" anchor="ctr">
            <a:noAutofit/>
          </a:bodyPr>
          <a:lstStyle>
            <a:lvl1pPr algn="ctr">
              <a:lnSpc>
                <a:spcPct val="83000"/>
              </a:lnSpc>
              <a:defRPr lang="en-US" sz="5800" b="0" kern="1200" cap="all" spc="-100" baseline="0" dirty="0">
                <a:solidFill>
                  <a:schemeClr val="tx1">
                    <a:lumMod val="85000"/>
                    <a:lumOff val="15000"/>
                  </a:schemeClr>
                </a:solidFill>
                <a:effectLst/>
                <a:latin typeface="+mj-lt"/>
                <a:ea typeface="+mn-ea"/>
                <a:cs typeface="+mn-cs"/>
              </a:defRPr>
            </a:lvl1pPr>
          </a:lstStyle>
          <a:p>
            <a:pPr rtl="0"/>
            <a:r>
              <a:rPr lang="it-IT"/>
              <a:t>Fare clic per modificare lo stile del titolo dello schema</a:t>
            </a:r>
            <a:endParaRPr lang="en-US" dirty="0"/>
          </a:p>
        </p:txBody>
      </p:sp>
      <p:sp>
        <p:nvSpPr>
          <p:cNvPr id="3" name="Sottotitolo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en-US" dirty="0"/>
          </a:p>
        </p:txBody>
      </p:sp>
      <p:sp>
        <p:nvSpPr>
          <p:cNvPr id="20" name="Segnaposto data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46B2AB89-642D-461B-88E3-BE7E49276E6D}" type="datetime1">
              <a:rPr lang="it-IT" smtClean="0"/>
              <a:t>02/06/2022</a:t>
            </a:fld>
            <a:endParaRPr lang="en-US" dirty="0"/>
          </a:p>
        </p:txBody>
      </p:sp>
      <p:sp>
        <p:nvSpPr>
          <p:cNvPr id="21" name="Segnaposto piè di pagina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n-US" dirty="0"/>
          </a:p>
        </p:txBody>
      </p:sp>
      <p:sp>
        <p:nvSpPr>
          <p:cNvPr id="22" name="Segnaposto numero diapositiva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414777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en-US"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data 3"/>
          <p:cNvSpPr>
            <a:spLocks noGrp="1"/>
          </p:cNvSpPr>
          <p:nvPr>
            <p:ph type="dt" sz="half" idx="10"/>
          </p:nvPr>
        </p:nvSpPr>
        <p:spPr/>
        <p:txBody>
          <a:bodyPr rtlCol="0"/>
          <a:lstStyle/>
          <a:p>
            <a:pPr rtl="0"/>
            <a:fld id="{FB6DF1C0-0F0C-4064-ABD6-C9C1782C86AE}" type="datetime1">
              <a:rPr lang="it-IT" smtClean="0"/>
              <a:t>02/06/2022</a:t>
            </a:fld>
            <a:endParaRPr lang="en-US" dirty="0"/>
          </a:p>
        </p:txBody>
      </p:sp>
      <p:sp>
        <p:nvSpPr>
          <p:cNvPr id="5" name="Segnaposto piè di pagina 4"/>
          <p:cNvSpPr>
            <a:spLocks noGrp="1"/>
          </p:cNvSpPr>
          <p:nvPr>
            <p:ph type="ftr" sz="quarter" idx="11"/>
          </p:nvPr>
        </p:nvSpPr>
        <p:spPr/>
        <p:txBody>
          <a:bodyPr rtlCol="0"/>
          <a:lstStyle/>
          <a:p>
            <a:pPr rtl="0"/>
            <a:endParaRPr lang="en-US" dirty="0"/>
          </a:p>
        </p:txBody>
      </p:sp>
      <p:sp>
        <p:nvSpPr>
          <p:cNvPr id="6" name="Segnaposto numero diapositiva 5"/>
          <p:cNvSpPr>
            <a:spLocks noGrp="1"/>
          </p:cNvSpPr>
          <p:nvPr>
            <p:ph type="sldNum" sz="quarter" idx="12"/>
          </p:nvPr>
        </p:nvSpPr>
        <p:spPr/>
        <p:txBody>
          <a:bodyPr rtlCol="0"/>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402332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991600" y="762000"/>
            <a:ext cx="2362200" cy="5257800"/>
          </a:xfrm>
        </p:spPr>
        <p:txBody>
          <a:bodyPr vert="eaVert" rtlCol="0"/>
          <a:lstStyle/>
          <a:p>
            <a:pPr rtl="0"/>
            <a:r>
              <a:rPr lang="it-IT"/>
              <a:t>Fare clic per modificare lo stile del titolo dello schema</a:t>
            </a:r>
            <a:endParaRPr lang="en-US" dirty="0"/>
          </a:p>
        </p:txBody>
      </p:sp>
      <p:sp>
        <p:nvSpPr>
          <p:cNvPr id="3" name="Segnaposto testo verticale 2"/>
          <p:cNvSpPr>
            <a:spLocks noGrp="1"/>
          </p:cNvSpPr>
          <p:nvPr>
            <p:ph type="body" orient="vert" idx="1"/>
          </p:nvPr>
        </p:nvSpPr>
        <p:spPr>
          <a:xfrm>
            <a:off x="838200" y="762000"/>
            <a:ext cx="8077200" cy="5257800"/>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data 3"/>
          <p:cNvSpPr>
            <a:spLocks noGrp="1"/>
          </p:cNvSpPr>
          <p:nvPr>
            <p:ph type="dt" sz="half" idx="10"/>
          </p:nvPr>
        </p:nvSpPr>
        <p:spPr/>
        <p:txBody>
          <a:bodyPr rtlCol="0"/>
          <a:lstStyle/>
          <a:p>
            <a:pPr rtl="0"/>
            <a:fld id="{CD3A0FBA-A5A6-4E7F-AECA-E819E1A4206B}" type="datetime1">
              <a:rPr lang="it-IT" smtClean="0"/>
              <a:t>02/06/2022</a:t>
            </a:fld>
            <a:endParaRPr lang="en-US" dirty="0"/>
          </a:p>
        </p:txBody>
      </p:sp>
      <p:sp>
        <p:nvSpPr>
          <p:cNvPr id="5" name="Segnaposto piè di pagina 4"/>
          <p:cNvSpPr>
            <a:spLocks noGrp="1"/>
          </p:cNvSpPr>
          <p:nvPr>
            <p:ph type="ftr" sz="quarter" idx="11"/>
          </p:nvPr>
        </p:nvSpPr>
        <p:spPr/>
        <p:txBody>
          <a:bodyPr rtlCol="0"/>
          <a:lstStyle/>
          <a:p>
            <a:pPr rtl="0"/>
            <a:endParaRPr lang="en-US" dirty="0"/>
          </a:p>
        </p:txBody>
      </p:sp>
      <p:sp>
        <p:nvSpPr>
          <p:cNvPr id="6" name="Segnaposto numero diapositiva 5"/>
          <p:cNvSpPr>
            <a:spLocks noGrp="1"/>
          </p:cNvSpPr>
          <p:nvPr>
            <p:ph type="sldNum" sz="quarter" idx="12"/>
          </p:nvPr>
        </p:nvSpPr>
        <p:spPr/>
        <p:txBody>
          <a:bodyPr rtlCol="0"/>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151007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en-US"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data 3"/>
          <p:cNvSpPr>
            <a:spLocks noGrp="1"/>
          </p:cNvSpPr>
          <p:nvPr>
            <p:ph type="dt" sz="half" idx="10"/>
          </p:nvPr>
        </p:nvSpPr>
        <p:spPr/>
        <p:txBody>
          <a:bodyPr rtlCol="0"/>
          <a:lstStyle/>
          <a:p>
            <a:pPr rtl="0"/>
            <a:fld id="{85E0D28E-6F2F-4715-A424-3B01AC64AD4B}" type="datetime1">
              <a:rPr lang="it-IT" smtClean="0"/>
              <a:t>02/06/2022</a:t>
            </a:fld>
            <a:endParaRPr lang="en-US" dirty="0"/>
          </a:p>
        </p:txBody>
      </p:sp>
      <p:sp>
        <p:nvSpPr>
          <p:cNvPr id="5" name="Segnaposto piè di pagina 4"/>
          <p:cNvSpPr>
            <a:spLocks noGrp="1"/>
          </p:cNvSpPr>
          <p:nvPr>
            <p:ph type="ftr" sz="quarter" idx="11"/>
          </p:nvPr>
        </p:nvSpPr>
        <p:spPr/>
        <p:txBody>
          <a:bodyPr rtlCol="0"/>
          <a:lstStyle/>
          <a:p>
            <a:pPr rtl="0"/>
            <a:endParaRPr lang="en-US" dirty="0"/>
          </a:p>
        </p:txBody>
      </p:sp>
      <p:sp>
        <p:nvSpPr>
          <p:cNvPr id="6" name="Segnaposto numero diapositiva 5"/>
          <p:cNvSpPr>
            <a:spLocks noGrp="1"/>
          </p:cNvSpPr>
          <p:nvPr>
            <p:ph type="sldNum" sz="quarter" idx="12"/>
          </p:nvPr>
        </p:nvSpPr>
        <p:spPr/>
        <p:txBody>
          <a:bodyPr rtlCol="0"/>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21537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useBgFill="1">
        <p:nvSpPr>
          <p:cNvPr id="23" name="Rettangolo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ttangolo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ttangolo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629156" y="2275165"/>
            <a:ext cx="8933688" cy="2406895"/>
          </a:xfrm>
        </p:spPr>
        <p:txBody>
          <a:bodyPr rtlCol="0" anchor="ctr">
            <a:normAutofit/>
          </a:bodyPr>
          <a:lstStyle>
            <a:lvl1pPr algn="ctr">
              <a:lnSpc>
                <a:spcPct val="83000"/>
              </a:lnSpc>
              <a:defRPr lang="en-US" sz="5800" kern="1200" cap="all" spc="-100" baseline="0" dirty="0">
                <a:solidFill>
                  <a:schemeClr val="tx1">
                    <a:lumMod val="85000"/>
                    <a:lumOff val="15000"/>
                  </a:schemeClr>
                </a:solidFill>
                <a:effectLst/>
                <a:latin typeface="+mj-lt"/>
                <a:ea typeface="+mn-ea"/>
                <a:cs typeface="+mn-cs"/>
              </a:defRPr>
            </a:lvl1pPr>
          </a:lstStyle>
          <a:p>
            <a:pPr rtl="0"/>
            <a:r>
              <a:rPr lang="it-IT"/>
              <a:t>Fare clic per modificare lo stile del titolo dello schema</a:t>
            </a:r>
            <a:endParaRPr lang="en-US" dirty="0"/>
          </a:p>
        </p:txBody>
      </p:sp>
      <p:grpSp>
        <p:nvGrpSpPr>
          <p:cNvPr id="16" name="Gruppo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ttore diritto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Segnaposto testo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sp>
        <p:nvSpPr>
          <p:cNvPr id="4" name="Segnaposto data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F953424F-4FD0-4DEA-A244-2F5A83926123}" type="datetime1">
              <a:rPr lang="it-IT" smtClean="0"/>
              <a:t>02/06/2022</a:t>
            </a:fld>
            <a:endParaRPr lang="en-US" dirty="0"/>
          </a:p>
        </p:txBody>
      </p:sp>
      <p:sp>
        <p:nvSpPr>
          <p:cNvPr id="5" name="Segnaposto piè di pagina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n-US" dirty="0"/>
          </a:p>
        </p:txBody>
      </p:sp>
      <p:sp>
        <p:nvSpPr>
          <p:cNvPr id="6" name="Segnaposto numero diapositiva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60607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olo 7"/>
          <p:cNvSpPr>
            <a:spLocks noGrp="1"/>
          </p:cNvSpPr>
          <p:nvPr>
            <p:ph type="title"/>
          </p:nvPr>
        </p:nvSpPr>
        <p:spPr/>
        <p:txBody>
          <a:bodyPr rtlCol="0"/>
          <a:lstStyle/>
          <a:p>
            <a:pPr rtl="0"/>
            <a:r>
              <a:rPr lang="it-IT"/>
              <a:t>Fare clic per modificare lo stile del titolo dello schema</a:t>
            </a:r>
            <a:endParaRPr lang="en-US" dirty="0"/>
          </a:p>
        </p:txBody>
      </p:sp>
      <p:sp>
        <p:nvSpPr>
          <p:cNvPr id="3" name="Segnaposto contenuto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contenuto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5" name="Segnaposto data 4"/>
          <p:cNvSpPr>
            <a:spLocks noGrp="1"/>
          </p:cNvSpPr>
          <p:nvPr>
            <p:ph type="dt" sz="half" idx="10"/>
          </p:nvPr>
        </p:nvSpPr>
        <p:spPr/>
        <p:txBody>
          <a:bodyPr rtlCol="0"/>
          <a:lstStyle/>
          <a:p>
            <a:pPr rtl="0"/>
            <a:fld id="{ED487A35-6EB2-4106-87BE-5998F37E93E7}" type="datetime1">
              <a:rPr lang="it-IT" smtClean="0"/>
              <a:t>02/06/2022</a:t>
            </a:fld>
            <a:endParaRPr lang="en-US" dirty="0"/>
          </a:p>
        </p:txBody>
      </p:sp>
      <p:sp>
        <p:nvSpPr>
          <p:cNvPr id="6" name="Segnaposto piè di pagina 5"/>
          <p:cNvSpPr>
            <a:spLocks noGrp="1"/>
          </p:cNvSpPr>
          <p:nvPr>
            <p:ph type="ftr" sz="quarter" idx="11"/>
          </p:nvPr>
        </p:nvSpPr>
        <p:spPr/>
        <p:txBody>
          <a:bodyPr rtlCol="0"/>
          <a:lstStyle/>
          <a:p>
            <a:pPr rtl="0"/>
            <a:endParaRPr lang="en-US" dirty="0"/>
          </a:p>
        </p:txBody>
      </p:sp>
      <p:sp>
        <p:nvSpPr>
          <p:cNvPr id="7" name="Segnaposto numero diapositiva 6"/>
          <p:cNvSpPr>
            <a:spLocks noGrp="1"/>
          </p:cNvSpPr>
          <p:nvPr>
            <p:ph type="sldNum" sz="quarter" idx="12"/>
          </p:nvPr>
        </p:nvSpPr>
        <p:spPr/>
        <p:txBody>
          <a:bodyPr rtlCol="0"/>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274467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en-US" dirty="0"/>
          </a:p>
        </p:txBody>
      </p:sp>
      <p:sp>
        <p:nvSpPr>
          <p:cNvPr id="3" name="Segnaposto testo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
          </a:p>
        </p:txBody>
      </p:sp>
      <p:sp>
        <p:nvSpPr>
          <p:cNvPr id="5" name="Segnaposto testo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
          </a:p>
        </p:txBody>
      </p:sp>
      <p:sp>
        <p:nvSpPr>
          <p:cNvPr id="7" name="Segnaposto data 6"/>
          <p:cNvSpPr>
            <a:spLocks noGrp="1"/>
          </p:cNvSpPr>
          <p:nvPr>
            <p:ph type="dt" sz="half" idx="10"/>
          </p:nvPr>
        </p:nvSpPr>
        <p:spPr/>
        <p:txBody>
          <a:bodyPr rtlCol="0"/>
          <a:lstStyle/>
          <a:p>
            <a:pPr rtl="0"/>
            <a:fld id="{6D0A2449-0E6F-4EC8-9AF5-127FFF9E4F17}" type="datetime1">
              <a:rPr lang="it-IT" smtClean="0"/>
              <a:t>02/06/2022</a:t>
            </a:fld>
            <a:endParaRPr lang="en-US" dirty="0"/>
          </a:p>
        </p:txBody>
      </p:sp>
      <p:sp>
        <p:nvSpPr>
          <p:cNvPr id="8" name="Segnaposto piè di pagina 7"/>
          <p:cNvSpPr>
            <a:spLocks noGrp="1"/>
          </p:cNvSpPr>
          <p:nvPr>
            <p:ph type="ftr" sz="quarter" idx="11"/>
          </p:nvPr>
        </p:nvSpPr>
        <p:spPr/>
        <p:txBody>
          <a:bodyPr rtlCol="0"/>
          <a:lstStyle/>
          <a:p>
            <a:pPr rtl="0"/>
            <a:endParaRPr lang="en-US" dirty="0"/>
          </a:p>
        </p:txBody>
      </p:sp>
      <p:sp>
        <p:nvSpPr>
          <p:cNvPr id="9" name="Segnaposto numero diapositiva 8"/>
          <p:cNvSpPr>
            <a:spLocks noGrp="1"/>
          </p:cNvSpPr>
          <p:nvPr>
            <p:ph type="sldNum" sz="quarter" idx="12"/>
          </p:nvPr>
        </p:nvSpPr>
        <p:spPr/>
        <p:txBody>
          <a:bodyPr rtlCol="0"/>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29299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en-US" dirty="0"/>
          </a:p>
        </p:txBody>
      </p:sp>
      <p:sp>
        <p:nvSpPr>
          <p:cNvPr id="3" name="Segnaposto data 2"/>
          <p:cNvSpPr>
            <a:spLocks noGrp="1"/>
          </p:cNvSpPr>
          <p:nvPr>
            <p:ph type="dt" sz="half" idx="10"/>
          </p:nvPr>
        </p:nvSpPr>
        <p:spPr/>
        <p:txBody>
          <a:bodyPr rtlCol="0"/>
          <a:lstStyle/>
          <a:p>
            <a:pPr rtl="0"/>
            <a:fld id="{43ECC08F-3232-4266-A826-505EFF618F02}" type="datetime1">
              <a:rPr lang="it-IT" smtClean="0"/>
              <a:t>02/06/2022</a:t>
            </a:fld>
            <a:endParaRPr lang="en-US" dirty="0"/>
          </a:p>
        </p:txBody>
      </p:sp>
      <p:sp>
        <p:nvSpPr>
          <p:cNvPr id="4" name="Segnaposto piè di pagina 3"/>
          <p:cNvSpPr>
            <a:spLocks noGrp="1"/>
          </p:cNvSpPr>
          <p:nvPr>
            <p:ph type="ftr" sz="quarter" idx="11"/>
          </p:nvPr>
        </p:nvSpPr>
        <p:spPr/>
        <p:txBody>
          <a:bodyPr rtlCol="0"/>
          <a:lstStyle/>
          <a:p>
            <a:pPr rtl="0"/>
            <a:endParaRPr lang="en-US" dirty="0"/>
          </a:p>
        </p:txBody>
      </p:sp>
      <p:sp>
        <p:nvSpPr>
          <p:cNvPr id="5" name="Segnaposto numero diapositiva 4"/>
          <p:cNvSpPr>
            <a:spLocks noGrp="1"/>
          </p:cNvSpPr>
          <p:nvPr>
            <p:ph type="sldNum" sz="quarter" idx="12"/>
          </p:nvPr>
        </p:nvSpPr>
        <p:spPr/>
        <p:txBody>
          <a:bodyPr rtlCol="0"/>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266741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CC19903-FCE7-40DD-9ABE-472E27EE3DF9}" type="datetime1">
              <a:rPr lang="it-IT" smtClean="0"/>
              <a:t>02/06/2022</a:t>
            </a:fld>
            <a:endParaRPr lang="en-US" dirty="0"/>
          </a:p>
        </p:txBody>
      </p:sp>
      <p:sp>
        <p:nvSpPr>
          <p:cNvPr id="3" name="Segnaposto piè di pagina 2"/>
          <p:cNvSpPr>
            <a:spLocks noGrp="1"/>
          </p:cNvSpPr>
          <p:nvPr>
            <p:ph type="ftr" sz="quarter" idx="11"/>
          </p:nvPr>
        </p:nvSpPr>
        <p:spPr/>
        <p:txBody>
          <a:bodyPr rtlCol="0"/>
          <a:lstStyle/>
          <a:p>
            <a:pPr rtl="0"/>
            <a:endParaRPr lang="en-US" dirty="0"/>
          </a:p>
        </p:txBody>
      </p:sp>
      <p:sp>
        <p:nvSpPr>
          <p:cNvPr id="4" name="Segnaposto numero diapositiva 3"/>
          <p:cNvSpPr>
            <a:spLocks noGrp="1"/>
          </p:cNvSpPr>
          <p:nvPr>
            <p:ph type="sldNum" sz="quarter" idx="12"/>
          </p:nvPr>
        </p:nvSpPr>
        <p:spPr/>
        <p:txBody>
          <a:bodyPr rtlCol="0"/>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90724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ttangolo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8458200" y="607392"/>
            <a:ext cx="3161963" cy="1645920"/>
          </a:xfrm>
        </p:spPr>
        <p:txBody>
          <a:bodyPr rtlCol="0" anchor="b">
            <a:noAutofit/>
          </a:bodyPr>
          <a:lstStyle>
            <a:lvl1pPr algn="l" defTabSz="914400" rtl="0" eaLnBrk="1" latinLnBrk="0" hangingPunct="1">
              <a:lnSpc>
                <a:spcPct val="100000"/>
              </a:lnSpc>
              <a:spcBef>
                <a:spcPct val="0"/>
              </a:spcBef>
              <a:buNone/>
              <a:defRPr lang="en-US" sz="2800" b="0" kern="1200" cap="none" spc="0" baseline="0" dirty="0">
                <a:solidFill>
                  <a:schemeClr val="tx1"/>
                </a:solidFill>
                <a:effectLst/>
                <a:latin typeface="+mj-lt"/>
                <a:ea typeface="+mn-ea"/>
                <a:cs typeface="+mn-cs"/>
              </a:defRPr>
            </a:lvl1pPr>
          </a:lstStyle>
          <a:p>
            <a:pPr rtl="0"/>
            <a:r>
              <a:rPr lang="it-IT"/>
              <a:t>Fare clic per modificare lo stile del titolo dello schema</a:t>
            </a:r>
            <a:endParaRPr lang="en-US" dirty="0"/>
          </a:p>
        </p:txBody>
      </p:sp>
      <p:sp>
        <p:nvSpPr>
          <p:cNvPr id="3" name="Segnaposto contenuto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test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8" name="Segnaposto data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24F848B3-DD0C-4C86-9703-1DC7B521FCF8}" type="datetime1">
              <a:rPr lang="it-IT" smtClean="0"/>
              <a:t>02/06/2022</a:t>
            </a:fld>
            <a:endParaRPr lang="en-US" dirty="0"/>
          </a:p>
        </p:txBody>
      </p:sp>
      <p:sp>
        <p:nvSpPr>
          <p:cNvPr id="9" name="Segnaposto piè di pagina 8"/>
          <p:cNvSpPr>
            <a:spLocks noGrp="1"/>
          </p:cNvSpPr>
          <p:nvPr>
            <p:ph type="ftr" sz="quarter" idx="11"/>
          </p:nvPr>
        </p:nvSpPr>
        <p:spPr>
          <a:xfrm>
            <a:off x="685801" y="6035040"/>
            <a:ext cx="4584700" cy="365760"/>
          </a:xfrm>
        </p:spPr>
        <p:txBody>
          <a:bodyPr rtlCol="0"/>
          <a:lstStyle>
            <a:lvl1pPr algn="l">
              <a:defRPr/>
            </a:lvl1pPr>
          </a:lstStyle>
          <a:p>
            <a:pPr rtl="0"/>
            <a:endParaRPr lang="en-US" dirty="0"/>
          </a:p>
        </p:txBody>
      </p:sp>
      <p:sp>
        <p:nvSpPr>
          <p:cNvPr id="11" name="Segnaposto numero diapositiva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24886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immagin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dirty="0"/>
              <a:t>Fare clic sull'icona per inserire un'immagine</a:t>
            </a:r>
            <a:endParaRPr lang="en-US" dirty="0"/>
          </a:p>
        </p:txBody>
      </p:sp>
      <p:sp>
        <p:nvSpPr>
          <p:cNvPr id="5" name="Segnaposto data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711CFEF3-F103-4E31-9572-24F0BC84FDFF}" type="datetime1">
              <a:rPr lang="it-IT" smtClean="0"/>
              <a:t>02/06/2022</a:t>
            </a:fld>
            <a:endParaRPr lang="en-US" dirty="0"/>
          </a:p>
        </p:txBody>
      </p:sp>
      <p:sp>
        <p:nvSpPr>
          <p:cNvPr id="6" name="Segnaposto piè di pagina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n-US" dirty="0"/>
          </a:p>
        </p:txBody>
      </p:sp>
      <p:sp>
        <p:nvSpPr>
          <p:cNvPr id="7" name="Segnaposto numero diapositiva 6"/>
          <p:cNvSpPr>
            <a:spLocks noGrp="1"/>
          </p:cNvSpPr>
          <p:nvPr>
            <p:ph type="sldNum" sz="quarter" idx="12"/>
          </p:nvPr>
        </p:nvSpPr>
        <p:spPr>
          <a:xfrm>
            <a:off x="10396728" y="6035040"/>
            <a:ext cx="1225296" cy="365760"/>
          </a:xfrm>
        </p:spPr>
        <p:txBody>
          <a:bodyPr rtlCol="0"/>
          <a:lstStyle/>
          <a:p>
            <a:pPr rtl="0"/>
            <a:fld id="{34B7E4EF-A1BD-40F4-AB7B-04F084DD991D}" type="slidenum">
              <a:rPr lang="en-US" smtClean="0"/>
              <a:t>‹N›</a:t>
            </a:fld>
            <a:endParaRPr lang="en-US" dirty="0"/>
          </a:p>
        </p:txBody>
      </p:sp>
      <p:sp>
        <p:nvSpPr>
          <p:cNvPr id="12" name="Rettangolo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8477250" y="603504"/>
            <a:ext cx="3144774" cy="1645920"/>
          </a:xfrm>
        </p:spPr>
        <p:txBody>
          <a:bodyPr rtlCol="0" anchor="b">
            <a:noAutofit/>
          </a:bodyPr>
          <a:lstStyle>
            <a:lvl1pPr algn="l">
              <a:lnSpc>
                <a:spcPct val="100000"/>
              </a:lnSpc>
              <a:defRPr sz="2800" b="0">
                <a:solidFill>
                  <a:schemeClr val="tx1"/>
                </a:solidFill>
                <a:latin typeface="+mj-lt"/>
              </a:defRPr>
            </a:lvl1pPr>
          </a:lstStyle>
          <a:p>
            <a:pPr rtl="0"/>
            <a:r>
              <a:rPr lang="it-IT"/>
              <a:t>Fare clic per modificare lo stile del titolo dello schema</a:t>
            </a:r>
            <a:endParaRPr lang="en-US" dirty="0"/>
          </a:p>
        </p:txBody>
      </p:sp>
      <p:sp>
        <p:nvSpPr>
          <p:cNvPr id="4" name="Segnaposto testo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Tree>
    <p:extLst>
      <p:ext uri="{BB962C8B-B14F-4D97-AF65-F5344CB8AC3E}">
        <p14:creationId xmlns:p14="http://schemas.microsoft.com/office/powerpoint/2010/main" val="267822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ttangolo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Rettangolo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ttangolo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Segnaposto titolo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it"/>
              <a:t>Fare clic per modificare lo stile del titolo dello schema</a:t>
            </a:r>
            <a:endParaRPr lang="en-US" dirty="0"/>
          </a:p>
        </p:txBody>
      </p:sp>
      <p:sp>
        <p:nvSpPr>
          <p:cNvPr id="3" name="Segnaposto testo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it"/>
              <a:t>Fare clic per modificare gli stili del testo dello schema</a:t>
            </a:r>
          </a:p>
          <a:p>
            <a:pPr lvl="1" rtl="0"/>
            <a:r>
              <a:rPr lang="it"/>
              <a:t>Secondo livello</a:t>
            </a:r>
          </a:p>
          <a:p>
            <a:pPr lvl="2" rtl="0"/>
            <a:r>
              <a:rPr lang="it"/>
              <a:t>Terzo livello</a:t>
            </a:r>
          </a:p>
          <a:p>
            <a:pPr lvl="3" rtl="0"/>
            <a:r>
              <a:rPr lang="it"/>
              <a:t>Quarto livello</a:t>
            </a:r>
          </a:p>
          <a:p>
            <a:pPr lvl="4" rtl="0"/>
            <a:r>
              <a:rPr lang="it"/>
              <a:t>Quinto livello</a:t>
            </a:r>
            <a:endParaRPr lang="en-US" dirty="0"/>
          </a:p>
        </p:txBody>
      </p:sp>
      <p:sp>
        <p:nvSpPr>
          <p:cNvPr id="4" name="Segnaposto data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8A8228F9-9C50-4094-9999-09A1682E91E0}" type="datetime1">
              <a:rPr lang="it-IT" smtClean="0"/>
              <a:t>02/06/2022</a:t>
            </a:fld>
            <a:endParaRPr lang="en-US" dirty="0"/>
          </a:p>
        </p:txBody>
      </p:sp>
      <p:sp>
        <p:nvSpPr>
          <p:cNvPr id="5" name="Segnaposto piè di pagina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en-US" dirty="0"/>
          </a:p>
        </p:txBody>
      </p:sp>
      <p:sp>
        <p:nvSpPr>
          <p:cNvPr id="6" name="Segnaposto numero diapositiva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Primo piano di un logo&#10;&#10;Descrizione generata automaticament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Rettangolo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ttangolo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olo 1">
            <a:extLst>
              <a:ext uri="{FF2B5EF4-FFF2-40B4-BE49-F238E27FC236}">
                <a16:creationId xmlns:a16="http://schemas.microsoft.com/office/drawing/2014/main" id="{18C3B467-088C-4F3D-A9A7-105C4E1E20CD}"/>
              </a:ext>
            </a:extLst>
          </p:cNvPr>
          <p:cNvSpPr>
            <a:spLocks noGrp="1"/>
          </p:cNvSpPr>
          <p:nvPr>
            <p:ph type="ctrTitle"/>
          </p:nvPr>
        </p:nvSpPr>
        <p:spPr>
          <a:xfrm>
            <a:off x="6033792" y="2053640"/>
            <a:ext cx="4775075" cy="1630907"/>
          </a:xfrm>
        </p:spPr>
        <p:txBody>
          <a:bodyPr rtlCol="0">
            <a:normAutofit/>
          </a:bodyPr>
          <a:lstStyle/>
          <a:p>
            <a:pPr rtl="0"/>
            <a:r>
              <a:rPr lang="it" sz="4400" dirty="0">
                <a:solidFill>
                  <a:schemeClr val="tx1"/>
                </a:solidFill>
              </a:rPr>
              <a:t>FINBEA ARREDAMENTI</a:t>
            </a:r>
          </a:p>
        </p:txBody>
      </p:sp>
      <p:sp>
        <p:nvSpPr>
          <p:cNvPr id="3" name="Sottotitolo 2">
            <a:extLst>
              <a:ext uri="{FF2B5EF4-FFF2-40B4-BE49-F238E27FC236}">
                <a16:creationId xmlns:a16="http://schemas.microsoft.com/office/drawing/2014/main" id="{C8722DDC-8EEE-4A06-8DFE-B44871EAA2CF}"/>
              </a:ext>
            </a:extLst>
          </p:cNvPr>
          <p:cNvSpPr>
            <a:spLocks noGrp="1"/>
          </p:cNvSpPr>
          <p:nvPr>
            <p:ph type="subTitle" idx="1"/>
          </p:nvPr>
        </p:nvSpPr>
        <p:spPr>
          <a:xfrm>
            <a:off x="5867849" y="3480620"/>
            <a:ext cx="5113801" cy="1402276"/>
          </a:xfrm>
        </p:spPr>
        <p:txBody>
          <a:bodyPr rtlCol="0">
            <a:normAutofit/>
          </a:bodyPr>
          <a:lstStyle/>
          <a:p>
            <a:pPr rtl="0">
              <a:spcAft>
                <a:spcPts val="600"/>
              </a:spcAft>
            </a:pPr>
            <a:r>
              <a:rPr lang="it" dirty="0">
                <a:solidFill>
                  <a:schemeClr val="tx1"/>
                </a:solidFill>
              </a:rPr>
              <a:t>Progetto di </a:t>
            </a:r>
            <a:r>
              <a:rPr lang="it" i="1" dirty="0">
                <a:solidFill>
                  <a:schemeClr val="tx1"/>
                </a:solidFill>
              </a:rPr>
              <a:t>Tecnologie Software per il Web </a:t>
            </a:r>
            <a:r>
              <a:rPr lang="it" dirty="0">
                <a:solidFill>
                  <a:schemeClr val="tx1"/>
                </a:solidFill>
              </a:rPr>
              <a:t>realizzato dal gruppo 31</a:t>
            </a:r>
            <a:br>
              <a:rPr lang="it" dirty="0">
                <a:solidFill>
                  <a:schemeClr val="tx1"/>
                </a:solidFill>
              </a:rPr>
            </a:br>
            <a:br>
              <a:rPr lang="it" dirty="0">
                <a:solidFill>
                  <a:schemeClr val="tx1"/>
                </a:solidFill>
              </a:rPr>
            </a:br>
            <a:r>
              <a:rPr lang="it" dirty="0">
                <a:solidFill>
                  <a:schemeClr val="tx1"/>
                </a:solidFill>
              </a:rPr>
              <a:t>UNISA – DIEM A.A. 2021/2022</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71976" y="388899"/>
            <a:ext cx="3577902" cy="824081"/>
          </a:xfrm>
        </p:spPr>
        <p:txBody>
          <a:bodyPr/>
          <a:lstStyle/>
          <a:p>
            <a:r>
              <a:rPr lang="en-US" b="1" dirty="0"/>
              <a:t>Toolbar – PHP code</a:t>
            </a:r>
          </a:p>
        </p:txBody>
      </p:sp>
      <p:sp>
        <p:nvSpPr>
          <p:cNvPr id="23" name="Text Placeholder 4">
            <a:extLst>
              <a:ext uri="{FF2B5EF4-FFF2-40B4-BE49-F238E27FC236}">
                <a16:creationId xmlns:a16="http://schemas.microsoft.com/office/drawing/2014/main" id="{57B03834-FFD0-3257-49EE-DD880A68FCBE}"/>
              </a:ext>
            </a:extLst>
          </p:cNvPr>
          <p:cNvSpPr>
            <a:spLocks noGrp="1"/>
          </p:cNvSpPr>
          <p:nvPr>
            <p:ph type="body" sz="half" idx="2"/>
          </p:nvPr>
        </p:nvSpPr>
        <p:spPr>
          <a:xfrm>
            <a:off x="8271976" y="1212980"/>
            <a:ext cx="3577902" cy="5256121"/>
          </a:xfrm>
        </p:spPr>
        <p:txBody>
          <a:bodyPr>
            <a:normAutofit lnSpcReduction="10000"/>
          </a:bodyPr>
          <a:lstStyle/>
          <a:p>
            <a:r>
              <a:rPr lang="en-US" dirty="0"/>
              <a:t>Forma la barra </a:t>
            </a:r>
            <a:r>
              <a:rPr lang="en-US" dirty="0" err="1"/>
              <a:t>presente</a:t>
            </a:r>
            <a:r>
              <a:rPr lang="en-US" dirty="0"/>
              <a:t> al di sotto del logo con la quale è </a:t>
            </a:r>
            <a:r>
              <a:rPr lang="en-US" dirty="0" err="1"/>
              <a:t>possibile</a:t>
            </a:r>
            <a:r>
              <a:rPr lang="en-US" dirty="0"/>
              <a:t> poi </a:t>
            </a:r>
            <a:r>
              <a:rPr lang="en-US" dirty="0" err="1"/>
              <a:t>raggiungere</a:t>
            </a:r>
            <a:r>
              <a:rPr lang="en-US" dirty="0"/>
              <a:t> le </a:t>
            </a:r>
            <a:r>
              <a:rPr lang="en-US" dirty="0" err="1"/>
              <a:t>altre</a:t>
            </a:r>
            <a:r>
              <a:rPr lang="en-US" dirty="0"/>
              <a:t> </a:t>
            </a:r>
            <a:r>
              <a:rPr lang="en-US" dirty="0" err="1"/>
              <a:t>pagine</a:t>
            </a:r>
            <a:r>
              <a:rPr lang="en-US" dirty="0"/>
              <a:t> </a:t>
            </a:r>
            <a:r>
              <a:rPr lang="en-US" dirty="0" err="1"/>
              <a:t>all’interno</a:t>
            </a:r>
            <a:r>
              <a:rPr lang="en-US" dirty="0"/>
              <a:t> del </a:t>
            </a:r>
            <a:r>
              <a:rPr lang="en-US" dirty="0" err="1"/>
              <a:t>sito</a:t>
            </a:r>
            <a:r>
              <a:rPr lang="en-US" dirty="0"/>
              <a:t>.</a:t>
            </a:r>
          </a:p>
          <a:p>
            <a:r>
              <a:rPr lang="en-US" dirty="0"/>
              <a:t>Il </a:t>
            </a:r>
            <a:r>
              <a:rPr lang="en-US" dirty="0" err="1"/>
              <a:t>codice</a:t>
            </a:r>
            <a:r>
              <a:rPr lang="en-US" dirty="0"/>
              <a:t> PHP </a:t>
            </a:r>
            <a:r>
              <a:rPr lang="en-US" dirty="0" err="1"/>
              <a:t>viene</a:t>
            </a:r>
            <a:r>
              <a:rPr lang="en-US" dirty="0"/>
              <a:t> </a:t>
            </a:r>
            <a:r>
              <a:rPr lang="en-US" dirty="0" err="1"/>
              <a:t>utilizzato</a:t>
            </a:r>
            <a:r>
              <a:rPr lang="en-US" dirty="0"/>
              <a:t> per </a:t>
            </a:r>
            <a:r>
              <a:rPr lang="en-US" dirty="0" err="1"/>
              <a:t>distinguere</a:t>
            </a:r>
            <a:r>
              <a:rPr lang="en-US" dirty="0"/>
              <a:t> </a:t>
            </a:r>
            <a:r>
              <a:rPr lang="en-US" dirty="0" err="1"/>
              <a:t>i</a:t>
            </a:r>
            <a:r>
              <a:rPr lang="en-US" dirty="0"/>
              <a:t> </a:t>
            </a:r>
            <a:r>
              <a:rPr lang="en-US" dirty="0" err="1"/>
              <a:t>casi</a:t>
            </a:r>
            <a:r>
              <a:rPr lang="en-US" dirty="0"/>
              <a:t> in cui </a:t>
            </a:r>
            <a:r>
              <a:rPr lang="en-US" dirty="0" err="1"/>
              <a:t>l’utente</a:t>
            </a:r>
            <a:r>
              <a:rPr lang="en-US" dirty="0"/>
              <a:t> </a:t>
            </a:r>
            <a:r>
              <a:rPr lang="en-US" dirty="0" err="1"/>
              <a:t>abbia</a:t>
            </a:r>
            <a:r>
              <a:rPr lang="en-US" dirty="0"/>
              <a:t> o </a:t>
            </a:r>
            <a:r>
              <a:rPr lang="en-US" dirty="0" err="1"/>
              <a:t>meno</a:t>
            </a:r>
            <a:r>
              <a:rPr lang="en-US" dirty="0"/>
              <a:t> </a:t>
            </a:r>
            <a:r>
              <a:rPr lang="en-US" dirty="0" err="1"/>
              <a:t>eseguito</a:t>
            </a:r>
            <a:r>
              <a:rPr lang="en-US" dirty="0"/>
              <a:t> </a:t>
            </a:r>
            <a:r>
              <a:rPr lang="en-US" dirty="0" err="1"/>
              <a:t>l’accesso</a:t>
            </a:r>
            <a:r>
              <a:rPr lang="en-US" dirty="0"/>
              <a:t>:</a:t>
            </a:r>
          </a:p>
          <a:p>
            <a:pPr marL="285750" indent="-285750">
              <a:buFont typeface="Arial" panose="020B0604020202020204" pitchFamily="34" charset="0"/>
              <a:buChar char="•"/>
            </a:pPr>
            <a:r>
              <a:rPr lang="en-US" dirty="0"/>
              <a:t>Se </a:t>
            </a:r>
            <a:r>
              <a:rPr lang="en-US" b="1" dirty="0"/>
              <a:t>non è </a:t>
            </a:r>
            <a:r>
              <a:rPr lang="en-US" b="1" dirty="0" err="1"/>
              <a:t>loggato</a:t>
            </a:r>
            <a:r>
              <a:rPr lang="en-US" dirty="0"/>
              <a:t>, in alto a </a:t>
            </a:r>
            <a:r>
              <a:rPr lang="en-US" dirty="0" err="1"/>
              <a:t>destra</a:t>
            </a:r>
            <a:r>
              <a:rPr lang="en-US" dirty="0"/>
              <a:t> </a:t>
            </a:r>
            <a:r>
              <a:rPr lang="en-US" dirty="0" err="1"/>
              <a:t>verrà</a:t>
            </a:r>
            <a:r>
              <a:rPr lang="en-US" dirty="0"/>
              <a:t> </a:t>
            </a:r>
            <a:r>
              <a:rPr lang="en-US" dirty="0" err="1"/>
              <a:t>stampato</a:t>
            </a:r>
            <a:r>
              <a:rPr lang="en-US" dirty="0"/>
              <a:t> il </a:t>
            </a:r>
            <a:r>
              <a:rPr lang="en-US" dirty="0" err="1"/>
              <a:t>messaggio</a:t>
            </a:r>
            <a:r>
              <a:rPr lang="en-US" dirty="0"/>
              <a:t> </a:t>
            </a:r>
            <a:r>
              <a:rPr lang="en-US" i="1" dirty="0"/>
              <a:t>ACCEDI</a:t>
            </a:r>
            <a:r>
              <a:rPr lang="en-US" dirty="0"/>
              <a:t>.</a:t>
            </a:r>
          </a:p>
          <a:p>
            <a:pPr marL="285750" indent="-285750">
              <a:buFont typeface="Arial" panose="020B0604020202020204" pitchFamily="34" charset="0"/>
              <a:buChar char="•"/>
            </a:pPr>
            <a:r>
              <a:rPr lang="en-US" dirty="0"/>
              <a:t>Se </a:t>
            </a:r>
            <a:r>
              <a:rPr lang="en-US" b="1" dirty="0" err="1"/>
              <a:t>loggato</a:t>
            </a:r>
            <a:r>
              <a:rPr lang="en-US" dirty="0"/>
              <a:t>, </a:t>
            </a:r>
            <a:r>
              <a:rPr lang="en-US" dirty="0" err="1"/>
              <a:t>comparirà</a:t>
            </a:r>
            <a:r>
              <a:rPr lang="en-US" dirty="0"/>
              <a:t> in alto a sinistra il </a:t>
            </a:r>
            <a:r>
              <a:rPr lang="en-US" dirty="0" err="1"/>
              <a:t>messaggio</a:t>
            </a:r>
            <a:r>
              <a:rPr lang="en-US" dirty="0"/>
              <a:t> di </a:t>
            </a:r>
            <a:r>
              <a:rPr lang="en-US" dirty="0" err="1"/>
              <a:t>stato</a:t>
            </a:r>
            <a:r>
              <a:rPr lang="en-US" dirty="0"/>
              <a:t> </a:t>
            </a:r>
            <a:r>
              <a:rPr lang="en-US" dirty="0" err="1"/>
              <a:t>dell’utente</a:t>
            </a:r>
            <a:r>
              <a:rPr lang="en-US" dirty="0"/>
              <a:t> </a:t>
            </a:r>
            <a:r>
              <a:rPr lang="en-US" dirty="0" err="1"/>
              <a:t>mentre</a:t>
            </a:r>
            <a:r>
              <a:rPr lang="en-US" dirty="0"/>
              <a:t> in alto a </a:t>
            </a:r>
            <a:r>
              <a:rPr lang="en-US" dirty="0" err="1"/>
              <a:t>destra</a:t>
            </a:r>
            <a:r>
              <a:rPr lang="en-US" dirty="0"/>
              <a:t> </a:t>
            </a:r>
            <a:r>
              <a:rPr lang="en-US" dirty="0" err="1"/>
              <a:t>l’opzione</a:t>
            </a:r>
            <a:r>
              <a:rPr lang="en-US" dirty="0"/>
              <a:t> </a:t>
            </a:r>
            <a:r>
              <a:rPr lang="en-US" i="1" dirty="0"/>
              <a:t>LOGOUT.</a:t>
            </a:r>
            <a:endParaRPr lang="en-US" dirty="0"/>
          </a:p>
        </p:txBody>
      </p:sp>
      <p:pic>
        <p:nvPicPr>
          <p:cNvPr id="3" name="Immagine 2" descr="Immagine che contiene testo&#10;&#10;Descrizione generata automaticamente">
            <a:extLst>
              <a:ext uri="{FF2B5EF4-FFF2-40B4-BE49-F238E27FC236}">
                <a16:creationId xmlns:a16="http://schemas.microsoft.com/office/drawing/2014/main" id="{BBBE874B-E96B-3164-59BF-39853EAC3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111" y="45427"/>
            <a:ext cx="6652837" cy="6767146"/>
          </a:xfrm>
          <a:prstGeom prst="rect">
            <a:avLst/>
          </a:prstGeom>
        </p:spPr>
      </p:pic>
    </p:spTree>
    <p:extLst>
      <p:ext uri="{BB962C8B-B14F-4D97-AF65-F5344CB8AC3E}">
        <p14:creationId xmlns:p14="http://schemas.microsoft.com/office/powerpoint/2010/main" val="369782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1" y="539429"/>
            <a:ext cx="11412258" cy="1643934"/>
          </a:xfrm>
        </p:spPr>
        <p:txBody>
          <a:bodyPr>
            <a:normAutofit fontScale="90000"/>
          </a:bodyPr>
          <a:lstStyle/>
          <a:p>
            <a:r>
              <a:rPr lang="en-US" sz="2800" b="1" dirty="0"/>
              <a:t>Toolbar – CSS Code</a:t>
            </a:r>
            <a:br>
              <a:rPr lang="en-US" sz="2800" dirty="0"/>
            </a:br>
            <a:br>
              <a:rPr lang="en-US" sz="2800" dirty="0"/>
            </a:br>
            <a:r>
              <a:rPr lang="en-US" sz="2000" dirty="0"/>
              <a:t>Le </a:t>
            </a:r>
            <a:r>
              <a:rPr lang="en-US" sz="2000" dirty="0" err="1"/>
              <a:t>immagini</a:t>
            </a:r>
            <a:r>
              <a:rPr lang="en-US" sz="2000" dirty="0"/>
              <a:t> </a:t>
            </a:r>
            <a:r>
              <a:rPr lang="en-US" sz="2000" dirty="0" err="1"/>
              <a:t>mostrano</a:t>
            </a:r>
            <a:r>
              <a:rPr lang="en-US" sz="2000" dirty="0"/>
              <a:t> come il </a:t>
            </a:r>
            <a:r>
              <a:rPr lang="en-US" sz="2000" dirty="0" err="1"/>
              <a:t>codice</a:t>
            </a:r>
            <a:r>
              <a:rPr lang="en-US" sz="2000" dirty="0"/>
              <a:t> CSS legato </a:t>
            </a:r>
            <a:r>
              <a:rPr lang="en-US" sz="2000" dirty="0" err="1"/>
              <a:t>alla</a:t>
            </a:r>
            <a:r>
              <a:rPr lang="en-US" sz="2000" dirty="0"/>
              <a:t> toolbar </a:t>
            </a:r>
            <a:r>
              <a:rPr lang="en-US" sz="2000" dirty="0" err="1"/>
              <a:t>sia</a:t>
            </a:r>
            <a:r>
              <a:rPr lang="en-US" sz="2000" dirty="0"/>
              <a:t> </a:t>
            </a:r>
            <a:r>
              <a:rPr lang="en-US" sz="2000" dirty="0" err="1"/>
              <a:t>stato</a:t>
            </a:r>
            <a:r>
              <a:rPr lang="en-US" sz="2000" dirty="0"/>
              <a:t> </a:t>
            </a:r>
            <a:r>
              <a:rPr lang="en-US" sz="2000" dirty="0" err="1"/>
              <a:t>necessario</a:t>
            </a:r>
            <a:r>
              <a:rPr lang="en-US" sz="2000" dirty="0"/>
              <a:t> per </a:t>
            </a:r>
            <a:r>
              <a:rPr lang="en-US" sz="2000" dirty="0" err="1"/>
              <a:t>modificarne</a:t>
            </a:r>
            <a:r>
              <a:rPr lang="en-US" sz="2000" dirty="0"/>
              <a:t> il </a:t>
            </a:r>
            <a:r>
              <a:rPr lang="en-US" sz="2000" dirty="0" err="1"/>
              <a:t>colore</a:t>
            </a:r>
            <a:r>
              <a:rPr lang="en-US" sz="2000" dirty="0"/>
              <a:t>, la grandezza e </a:t>
            </a:r>
            <a:r>
              <a:rPr lang="en-US" sz="2000" dirty="0" err="1"/>
              <a:t>inserire</a:t>
            </a:r>
            <a:r>
              <a:rPr lang="en-US" sz="2000" dirty="0"/>
              <a:t> un </a:t>
            </a:r>
            <a:r>
              <a:rPr lang="en-US" sz="2000" dirty="0" err="1"/>
              <a:t>effetto</a:t>
            </a:r>
            <a:r>
              <a:rPr lang="en-US" sz="2000" dirty="0"/>
              <a:t> </a:t>
            </a:r>
            <a:r>
              <a:rPr lang="en-US" sz="2000" dirty="0" err="1"/>
              <a:t>che</a:t>
            </a:r>
            <a:r>
              <a:rPr lang="en-US" sz="2000" dirty="0"/>
              <a:t> </a:t>
            </a:r>
            <a:r>
              <a:rPr lang="en-US" sz="2000" dirty="0" err="1"/>
              <a:t>si</a:t>
            </a:r>
            <a:r>
              <a:rPr lang="en-US" sz="2000" dirty="0"/>
              <a:t> </a:t>
            </a:r>
            <a:r>
              <a:rPr lang="en-US" sz="2000" dirty="0" err="1"/>
              <a:t>presenta</a:t>
            </a:r>
            <a:r>
              <a:rPr lang="en-US" sz="2000" dirty="0"/>
              <a:t> </a:t>
            </a:r>
            <a:r>
              <a:rPr lang="en-US" sz="2000" dirty="0" err="1"/>
              <a:t>quando</a:t>
            </a:r>
            <a:r>
              <a:rPr lang="en-US" sz="2000" dirty="0"/>
              <a:t> il </a:t>
            </a:r>
            <a:r>
              <a:rPr lang="en-US" sz="2000" dirty="0" err="1"/>
              <a:t>cursore</a:t>
            </a:r>
            <a:r>
              <a:rPr lang="en-US" sz="2000" dirty="0"/>
              <a:t> del mouse </a:t>
            </a:r>
            <a:r>
              <a:rPr lang="en-US" sz="2000" dirty="0" err="1"/>
              <a:t>si</a:t>
            </a:r>
            <a:r>
              <a:rPr lang="en-US" sz="2000" dirty="0"/>
              <a:t> </a:t>
            </a:r>
            <a:r>
              <a:rPr lang="en-US" sz="2000" dirty="0" err="1"/>
              <a:t>ferma</a:t>
            </a:r>
            <a:r>
              <a:rPr lang="en-US" sz="2000" dirty="0"/>
              <a:t> </a:t>
            </a:r>
            <a:r>
              <a:rPr lang="en-US" sz="2000" dirty="0" err="1"/>
              <a:t>su</a:t>
            </a:r>
            <a:r>
              <a:rPr lang="en-US" sz="2000" dirty="0"/>
              <a:t> </a:t>
            </a:r>
            <a:r>
              <a:rPr lang="en-US" sz="2000" dirty="0" err="1"/>
              <a:t>una</a:t>
            </a:r>
            <a:r>
              <a:rPr lang="en-US" sz="2000" dirty="0"/>
              <a:t> </a:t>
            </a:r>
            <a:r>
              <a:rPr lang="en-US" sz="2000" dirty="0" err="1"/>
              <a:t>delle</a:t>
            </a:r>
            <a:r>
              <a:rPr lang="en-US" sz="2000" dirty="0"/>
              <a:t> </a:t>
            </a:r>
            <a:r>
              <a:rPr lang="en-US" sz="2000" dirty="0" err="1"/>
              <a:t>voci</a:t>
            </a:r>
            <a:r>
              <a:rPr lang="en-US" sz="2000" dirty="0"/>
              <a:t> </a:t>
            </a:r>
            <a:r>
              <a:rPr lang="en-US" sz="2000" dirty="0" err="1"/>
              <a:t>della</a:t>
            </a:r>
            <a:r>
              <a:rPr lang="en-US" sz="2000" dirty="0"/>
              <a:t> </a:t>
            </a:r>
            <a:r>
              <a:rPr lang="en-US" sz="2000" dirty="0" err="1"/>
              <a:t>lista</a:t>
            </a:r>
            <a:r>
              <a:rPr lang="en-US" sz="2000" dirty="0"/>
              <a:t>. </a:t>
            </a:r>
            <a:r>
              <a:rPr lang="en-US" sz="2000" dirty="0" err="1"/>
              <a:t>Anche</a:t>
            </a:r>
            <a:r>
              <a:rPr lang="en-US" sz="2000" dirty="0"/>
              <a:t> qui </a:t>
            </a:r>
            <a:r>
              <a:rPr lang="en-US" sz="2000" dirty="0" err="1"/>
              <a:t>sono</a:t>
            </a:r>
            <a:r>
              <a:rPr lang="en-US" sz="2000" dirty="0"/>
              <a:t> state </a:t>
            </a:r>
            <a:r>
              <a:rPr lang="en-US" sz="2000" dirty="0" err="1"/>
              <a:t>impiegate</a:t>
            </a:r>
            <a:r>
              <a:rPr lang="en-US" sz="2000" dirty="0"/>
              <a:t> </a:t>
            </a:r>
            <a:r>
              <a:rPr lang="en-US" sz="2000" dirty="0" err="1"/>
              <a:t>delle</a:t>
            </a:r>
            <a:r>
              <a:rPr lang="en-US" sz="2000" dirty="0"/>
              <a:t> </a:t>
            </a:r>
            <a:r>
              <a:rPr lang="en-US" sz="2000" dirty="0" err="1"/>
              <a:t>combinazioni</a:t>
            </a:r>
            <a:r>
              <a:rPr lang="en-US" sz="2000" dirty="0"/>
              <a:t> di </a:t>
            </a:r>
            <a:r>
              <a:rPr lang="en-US" sz="2000" dirty="0" err="1"/>
              <a:t>selettori</a:t>
            </a:r>
            <a:r>
              <a:rPr lang="en-US" sz="2000" dirty="0"/>
              <a:t> e, in </a:t>
            </a:r>
            <a:r>
              <a:rPr lang="en-US" sz="2000" dirty="0" err="1"/>
              <a:t>aggiunta</a:t>
            </a:r>
            <a:r>
              <a:rPr lang="en-US" sz="2000" dirty="0"/>
              <a:t>, il </a:t>
            </a:r>
            <a:r>
              <a:rPr lang="en-US" sz="2000" dirty="0" err="1"/>
              <a:t>richiamo</a:t>
            </a:r>
            <a:r>
              <a:rPr lang="en-US" sz="2000" dirty="0"/>
              <a:t> a un id </a:t>
            </a:r>
            <a:r>
              <a:rPr lang="en-US" sz="2000" dirty="0" err="1"/>
              <a:t>della</a:t>
            </a:r>
            <a:r>
              <a:rPr lang="en-US" sz="2000" dirty="0"/>
              <a:t> </a:t>
            </a:r>
            <a:r>
              <a:rPr lang="en-US" sz="2000" dirty="0" err="1"/>
              <a:t>lista</a:t>
            </a:r>
            <a:r>
              <a:rPr lang="en-US" sz="2000" dirty="0"/>
              <a:t> (</a:t>
            </a:r>
            <a:r>
              <a:rPr lang="en-US" sz="2000" dirty="0" err="1"/>
              <a:t>quello</a:t>
            </a:r>
            <a:r>
              <a:rPr lang="en-US" sz="2000" dirty="0"/>
              <a:t> del login/logout) per far </a:t>
            </a:r>
            <a:r>
              <a:rPr lang="en-US" sz="2000" dirty="0" err="1"/>
              <a:t>sì</a:t>
            </a:r>
            <a:r>
              <a:rPr lang="en-US" sz="2000" dirty="0"/>
              <a:t> </a:t>
            </a:r>
            <a:r>
              <a:rPr lang="en-US" sz="2000" dirty="0" err="1"/>
              <a:t>che</a:t>
            </a:r>
            <a:r>
              <a:rPr lang="en-US" sz="2000" dirty="0"/>
              <a:t> </a:t>
            </a:r>
            <a:r>
              <a:rPr lang="en-US" sz="2000" dirty="0" err="1"/>
              <a:t>questo</a:t>
            </a:r>
            <a:r>
              <a:rPr lang="en-US" sz="2000" dirty="0"/>
              <a:t> </a:t>
            </a:r>
            <a:r>
              <a:rPr lang="en-US" sz="2000" dirty="0" err="1"/>
              <a:t>si</a:t>
            </a:r>
            <a:r>
              <a:rPr lang="en-US" sz="2000" dirty="0"/>
              <a:t> </a:t>
            </a:r>
            <a:r>
              <a:rPr lang="en-US" sz="2000" dirty="0" err="1"/>
              <a:t>spostasse</a:t>
            </a:r>
            <a:r>
              <a:rPr lang="en-US" sz="2000" dirty="0"/>
              <a:t> </a:t>
            </a:r>
            <a:r>
              <a:rPr lang="en-US" sz="2000" dirty="0" err="1"/>
              <a:t>all’estremo</a:t>
            </a:r>
            <a:r>
              <a:rPr lang="en-US" sz="2000" dirty="0"/>
              <a:t> </a:t>
            </a:r>
            <a:r>
              <a:rPr lang="en-US" sz="2000" dirty="0" err="1"/>
              <a:t>destro</a:t>
            </a:r>
            <a:r>
              <a:rPr lang="en-US" sz="2000" dirty="0"/>
              <a:t> </a:t>
            </a:r>
            <a:r>
              <a:rPr lang="en-US" sz="2000" dirty="0" err="1"/>
              <a:t>della</a:t>
            </a:r>
            <a:r>
              <a:rPr lang="en-US" sz="2000" dirty="0"/>
              <a:t> toolbar.</a:t>
            </a:r>
          </a:p>
        </p:txBody>
      </p:sp>
      <p:pic>
        <p:nvPicPr>
          <p:cNvPr id="18" name="Segnaposto contenuto 17" descr="Immagine che contiene testo&#10;&#10;Descrizione generata automaticamente">
            <a:extLst>
              <a:ext uri="{FF2B5EF4-FFF2-40B4-BE49-F238E27FC236}">
                <a16:creationId xmlns:a16="http://schemas.microsoft.com/office/drawing/2014/main" id="{DCA92B73-4DEC-C8C1-75A2-0F236DFFE92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19976" y="2476663"/>
            <a:ext cx="1856708" cy="3748087"/>
          </a:xfrm>
        </p:spPr>
      </p:pic>
      <p:pic>
        <p:nvPicPr>
          <p:cNvPr id="20" name="Segnaposto contenuto 19" descr="Immagine che contiene testo&#10;&#10;Descrizione generata automaticamente">
            <a:extLst>
              <a:ext uri="{FF2B5EF4-FFF2-40B4-BE49-F238E27FC236}">
                <a16:creationId xmlns:a16="http://schemas.microsoft.com/office/drawing/2014/main" id="{1B16F5CC-0AB0-1E79-73A9-E7DD013BFD0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42436" y="2476662"/>
            <a:ext cx="3450743" cy="3748087"/>
          </a:xfrm>
        </p:spPr>
      </p:pic>
    </p:spTree>
    <p:extLst>
      <p:ext uri="{BB962C8B-B14F-4D97-AF65-F5344CB8AC3E}">
        <p14:creationId xmlns:p14="http://schemas.microsoft.com/office/powerpoint/2010/main" val="92096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71976" y="388899"/>
            <a:ext cx="3587232" cy="833411"/>
          </a:xfrm>
        </p:spPr>
        <p:txBody>
          <a:bodyPr/>
          <a:lstStyle/>
          <a:p>
            <a:r>
              <a:rPr lang="en-US" b="1" dirty="0"/>
              <a:t>Footer – HTML code</a:t>
            </a:r>
          </a:p>
        </p:txBody>
      </p:sp>
      <p:sp>
        <p:nvSpPr>
          <p:cNvPr id="23" name="Text Placeholder 4">
            <a:extLst>
              <a:ext uri="{FF2B5EF4-FFF2-40B4-BE49-F238E27FC236}">
                <a16:creationId xmlns:a16="http://schemas.microsoft.com/office/drawing/2014/main" id="{57B03834-FFD0-3257-49EE-DD880A68FCBE}"/>
              </a:ext>
            </a:extLst>
          </p:cNvPr>
          <p:cNvSpPr>
            <a:spLocks noGrp="1"/>
          </p:cNvSpPr>
          <p:nvPr>
            <p:ph type="body" sz="half" idx="2"/>
          </p:nvPr>
        </p:nvSpPr>
        <p:spPr>
          <a:xfrm>
            <a:off x="8271975" y="1341405"/>
            <a:ext cx="3512587" cy="5127695"/>
          </a:xfrm>
        </p:spPr>
        <p:txBody>
          <a:bodyPr>
            <a:normAutofit lnSpcReduction="10000"/>
          </a:bodyPr>
          <a:lstStyle/>
          <a:p>
            <a:r>
              <a:rPr lang="en-US" dirty="0" err="1"/>
              <a:t>Trattasi</a:t>
            </a:r>
            <a:r>
              <a:rPr lang="en-US" dirty="0"/>
              <a:t> </a:t>
            </a:r>
            <a:r>
              <a:rPr lang="en-US" dirty="0" err="1"/>
              <a:t>della</a:t>
            </a:r>
            <a:r>
              <a:rPr lang="en-US" dirty="0"/>
              <a:t> </a:t>
            </a:r>
            <a:r>
              <a:rPr lang="en-US" dirty="0" err="1"/>
              <a:t>pagina</a:t>
            </a:r>
            <a:r>
              <a:rPr lang="en-US" dirty="0"/>
              <a:t> in cui </a:t>
            </a:r>
            <a:r>
              <a:rPr lang="en-US" dirty="0" err="1"/>
              <a:t>sono</a:t>
            </a:r>
            <a:r>
              <a:rPr lang="en-US" dirty="0"/>
              <a:t> </a:t>
            </a:r>
            <a:r>
              <a:rPr lang="en-US" dirty="0" err="1"/>
              <a:t>presenti</a:t>
            </a:r>
            <a:r>
              <a:rPr lang="en-US" dirty="0"/>
              <a:t> </a:t>
            </a:r>
            <a:r>
              <a:rPr lang="en-US" dirty="0" err="1"/>
              <a:t>tutte</a:t>
            </a:r>
            <a:r>
              <a:rPr lang="en-US" dirty="0"/>
              <a:t> le </a:t>
            </a:r>
            <a:r>
              <a:rPr lang="en-US" dirty="0" err="1"/>
              <a:t>tipologie</a:t>
            </a:r>
            <a:r>
              <a:rPr lang="en-US" dirty="0"/>
              <a:t> con le </a:t>
            </a:r>
            <a:r>
              <a:rPr lang="en-US" dirty="0" err="1"/>
              <a:t>quali</a:t>
            </a:r>
            <a:r>
              <a:rPr lang="en-US" dirty="0"/>
              <a:t> </a:t>
            </a:r>
            <a:r>
              <a:rPr lang="en-US" dirty="0" err="1"/>
              <a:t>l’utente</a:t>
            </a:r>
            <a:r>
              <a:rPr lang="en-US" dirty="0"/>
              <a:t> </a:t>
            </a:r>
            <a:r>
              <a:rPr lang="en-US" dirty="0" err="1"/>
              <a:t>può</a:t>
            </a:r>
            <a:r>
              <a:rPr lang="en-US" dirty="0"/>
              <a:t> </a:t>
            </a:r>
            <a:r>
              <a:rPr lang="en-US" dirty="0" err="1"/>
              <a:t>rimanere</a:t>
            </a:r>
            <a:r>
              <a:rPr lang="en-US" dirty="0"/>
              <a:t> in </a:t>
            </a:r>
            <a:r>
              <a:rPr lang="en-US" dirty="0" err="1"/>
              <a:t>contatto</a:t>
            </a:r>
            <a:r>
              <a:rPr lang="en-US" dirty="0"/>
              <a:t> con </a:t>
            </a:r>
            <a:r>
              <a:rPr lang="en-US" i="1" dirty="0"/>
              <a:t>FINBEA</a:t>
            </a:r>
            <a:r>
              <a:rPr lang="en-US" dirty="0"/>
              <a:t> o con </a:t>
            </a:r>
            <a:r>
              <a:rPr lang="en-US" dirty="0" err="1"/>
              <a:t>i</a:t>
            </a:r>
            <a:r>
              <a:rPr lang="en-US" dirty="0"/>
              <a:t> </a:t>
            </a:r>
            <a:r>
              <a:rPr lang="en-US" dirty="0" err="1"/>
              <a:t>fondatori</a:t>
            </a:r>
            <a:r>
              <a:rPr lang="en-US" dirty="0"/>
              <a:t>. </a:t>
            </a:r>
            <a:r>
              <a:rPr lang="en-US" dirty="0" err="1"/>
              <a:t>Tramite</a:t>
            </a:r>
            <a:r>
              <a:rPr lang="en-US" dirty="0"/>
              <a:t> il file HTML </a:t>
            </a:r>
            <a:r>
              <a:rPr lang="en-US" dirty="0" err="1"/>
              <a:t>sono</a:t>
            </a:r>
            <a:r>
              <a:rPr lang="en-US" dirty="0"/>
              <a:t> </a:t>
            </a:r>
            <a:r>
              <a:rPr lang="en-US" dirty="0" err="1"/>
              <a:t>presenti</a:t>
            </a:r>
            <a:r>
              <a:rPr lang="en-US" dirty="0"/>
              <a:t> </a:t>
            </a:r>
            <a:r>
              <a:rPr lang="en-US" dirty="0" err="1"/>
              <a:t>tre</a:t>
            </a:r>
            <a:r>
              <a:rPr lang="en-US" dirty="0"/>
              <a:t> </a:t>
            </a:r>
            <a:r>
              <a:rPr lang="en-US" dirty="0" err="1"/>
              <a:t>sezioni</a:t>
            </a:r>
            <a:r>
              <a:rPr lang="en-US" dirty="0"/>
              <a:t>:</a:t>
            </a:r>
          </a:p>
          <a:p>
            <a:pPr marL="342900" indent="-342900">
              <a:buFont typeface="+mj-lt"/>
              <a:buAutoNum type="arabicPeriod"/>
            </a:pPr>
            <a:r>
              <a:rPr lang="en-US" dirty="0"/>
              <a:t>SEGUICI: </a:t>
            </a:r>
            <a:r>
              <a:rPr lang="en-US" dirty="0" err="1"/>
              <a:t>sono</a:t>
            </a:r>
            <a:r>
              <a:rPr lang="en-US" dirty="0"/>
              <a:t> </a:t>
            </a:r>
            <a:r>
              <a:rPr lang="en-US" dirty="0" err="1"/>
              <a:t>presentati</a:t>
            </a:r>
            <a:r>
              <a:rPr lang="en-US" dirty="0"/>
              <a:t> </a:t>
            </a:r>
            <a:r>
              <a:rPr lang="en-US" dirty="0" err="1"/>
              <a:t>i</a:t>
            </a:r>
            <a:r>
              <a:rPr lang="en-US" dirty="0"/>
              <a:t> </a:t>
            </a:r>
            <a:r>
              <a:rPr lang="en-US" dirty="0" err="1"/>
              <a:t>tre</a:t>
            </a:r>
            <a:r>
              <a:rPr lang="en-US" dirty="0"/>
              <a:t> social </a:t>
            </a:r>
            <a:r>
              <a:rPr lang="en-US" dirty="0" err="1"/>
              <a:t>principali</a:t>
            </a:r>
            <a:r>
              <a:rPr lang="en-US" dirty="0"/>
              <a:t> </a:t>
            </a:r>
            <a:r>
              <a:rPr lang="en-US" dirty="0" err="1"/>
              <a:t>dell’azienda</a:t>
            </a:r>
            <a:r>
              <a:rPr lang="en-US" dirty="0"/>
              <a:t>.</a:t>
            </a:r>
          </a:p>
          <a:p>
            <a:pPr marL="342900" indent="-342900">
              <a:buFont typeface="+mj-lt"/>
              <a:buAutoNum type="arabicPeriod"/>
            </a:pPr>
            <a:r>
              <a:rPr lang="en-US" dirty="0"/>
              <a:t>VIENI A TROVARCI: </a:t>
            </a:r>
            <a:r>
              <a:rPr lang="en-US" dirty="0" err="1"/>
              <a:t>sono</a:t>
            </a:r>
            <a:r>
              <a:rPr lang="en-US" dirty="0"/>
              <a:t> </a:t>
            </a:r>
            <a:r>
              <a:rPr lang="en-US" dirty="0" err="1"/>
              <a:t>presentate</a:t>
            </a:r>
            <a:r>
              <a:rPr lang="en-US" dirty="0"/>
              <a:t> le </a:t>
            </a:r>
            <a:r>
              <a:rPr lang="en-US" dirty="0" err="1"/>
              <a:t>sedi</a:t>
            </a:r>
            <a:r>
              <a:rPr lang="en-US" dirty="0"/>
              <a:t> di </a:t>
            </a:r>
            <a:r>
              <a:rPr lang="en-US" i="1" dirty="0"/>
              <a:t>FINBEA.</a:t>
            </a:r>
          </a:p>
          <a:p>
            <a:pPr marL="342900" indent="-342900">
              <a:buFont typeface="+mj-lt"/>
              <a:buAutoNum type="arabicPeriod"/>
            </a:pPr>
            <a:r>
              <a:rPr lang="en-US" dirty="0"/>
              <a:t>CONTATTACI: </a:t>
            </a:r>
            <a:r>
              <a:rPr lang="en-US" dirty="0" err="1"/>
              <a:t>sono</a:t>
            </a:r>
            <a:r>
              <a:rPr lang="en-US" dirty="0"/>
              <a:t> </a:t>
            </a:r>
            <a:r>
              <a:rPr lang="en-US" dirty="0" err="1"/>
              <a:t>presentati</a:t>
            </a:r>
            <a:r>
              <a:rPr lang="en-US" dirty="0"/>
              <a:t> </a:t>
            </a:r>
            <a:r>
              <a:rPr lang="en-US" dirty="0" err="1"/>
              <a:t>i</a:t>
            </a:r>
            <a:r>
              <a:rPr lang="en-US" dirty="0"/>
              <a:t> quattro </a:t>
            </a:r>
            <a:r>
              <a:rPr lang="en-US" dirty="0" err="1"/>
              <a:t>indirizzi</a:t>
            </a:r>
            <a:r>
              <a:rPr lang="en-US" dirty="0"/>
              <a:t> email </a:t>
            </a:r>
            <a:r>
              <a:rPr lang="en-US" dirty="0" err="1"/>
              <a:t>dei</a:t>
            </a:r>
            <a:r>
              <a:rPr lang="en-US" dirty="0"/>
              <a:t> </a:t>
            </a:r>
            <a:r>
              <a:rPr lang="en-US" dirty="0" err="1"/>
              <a:t>fondatori</a:t>
            </a:r>
            <a:r>
              <a:rPr lang="en-US" dirty="0"/>
              <a:t>.</a:t>
            </a:r>
          </a:p>
        </p:txBody>
      </p:sp>
      <p:pic>
        <p:nvPicPr>
          <p:cNvPr id="4" name="Immagine 3" descr="Immagine che contiene testo&#10;&#10;Descrizione generata automaticamente">
            <a:extLst>
              <a:ext uri="{FF2B5EF4-FFF2-40B4-BE49-F238E27FC236}">
                <a16:creationId xmlns:a16="http://schemas.microsoft.com/office/drawing/2014/main" id="{3F83EE72-E367-A6D1-FFAF-E89FEEF99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5" y="286916"/>
            <a:ext cx="7950531" cy="6284168"/>
          </a:xfrm>
          <a:prstGeom prst="rect">
            <a:avLst/>
          </a:prstGeom>
        </p:spPr>
      </p:pic>
    </p:spTree>
    <p:extLst>
      <p:ext uri="{BB962C8B-B14F-4D97-AF65-F5344CB8AC3E}">
        <p14:creationId xmlns:p14="http://schemas.microsoft.com/office/powerpoint/2010/main" val="139063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1" y="539429"/>
            <a:ext cx="11412258" cy="1643934"/>
          </a:xfrm>
        </p:spPr>
        <p:txBody>
          <a:bodyPr>
            <a:normAutofit fontScale="90000"/>
          </a:bodyPr>
          <a:lstStyle/>
          <a:p>
            <a:r>
              <a:rPr lang="en-US" sz="2800" b="1" dirty="0"/>
              <a:t>Footer – CSS code</a:t>
            </a:r>
            <a:br>
              <a:rPr lang="en-US" sz="2800" dirty="0"/>
            </a:br>
            <a:br>
              <a:rPr lang="en-US" sz="2800" dirty="0"/>
            </a:br>
            <a:r>
              <a:rPr lang="en-US" sz="2000" dirty="0"/>
              <a:t>La </a:t>
            </a:r>
            <a:r>
              <a:rPr lang="en-US" sz="2000" dirty="0" err="1"/>
              <a:t>personalizzazione</a:t>
            </a:r>
            <a:r>
              <a:rPr lang="en-US" sz="2000" dirty="0"/>
              <a:t> del footer è </a:t>
            </a:r>
            <a:r>
              <a:rPr lang="en-US" sz="2000" dirty="0" err="1"/>
              <a:t>avvenuta</a:t>
            </a:r>
            <a:r>
              <a:rPr lang="en-US" sz="2000" dirty="0"/>
              <a:t> </a:t>
            </a:r>
            <a:r>
              <a:rPr lang="en-US" sz="2000" dirty="0" err="1"/>
              <a:t>andando</a:t>
            </a:r>
            <a:r>
              <a:rPr lang="en-US" sz="2000" dirty="0"/>
              <a:t> a </a:t>
            </a:r>
            <a:r>
              <a:rPr lang="en-US" sz="2000" dirty="0" err="1"/>
              <a:t>modificare</a:t>
            </a:r>
            <a:r>
              <a:rPr lang="en-US" sz="2000" dirty="0"/>
              <a:t> le </a:t>
            </a:r>
            <a:r>
              <a:rPr lang="en-US" sz="2000" dirty="0" err="1"/>
              <a:t>dimensioni</a:t>
            </a:r>
            <a:r>
              <a:rPr lang="en-US" sz="2000" dirty="0"/>
              <a:t> </a:t>
            </a:r>
            <a:r>
              <a:rPr lang="en-US" sz="2000" dirty="0" err="1"/>
              <a:t>delle</a:t>
            </a:r>
            <a:r>
              <a:rPr lang="en-US" sz="2000" dirty="0"/>
              <a:t> </a:t>
            </a:r>
            <a:r>
              <a:rPr lang="en-US" sz="2000" dirty="0" err="1"/>
              <a:t>icone</a:t>
            </a:r>
            <a:r>
              <a:rPr lang="en-US" sz="2000" dirty="0"/>
              <a:t> </a:t>
            </a:r>
            <a:r>
              <a:rPr lang="en-US" sz="2000" dirty="0" err="1"/>
              <a:t>utilizzate</a:t>
            </a:r>
            <a:r>
              <a:rPr lang="en-US" sz="2000" dirty="0"/>
              <a:t> per </a:t>
            </a:r>
            <a:r>
              <a:rPr lang="en-US" sz="2000" dirty="0" err="1"/>
              <a:t>i</a:t>
            </a:r>
            <a:r>
              <a:rPr lang="en-US" sz="2000" dirty="0"/>
              <a:t> </a:t>
            </a:r>
            <a:r>
              <a:rPr lang="en-US" sz="2000" dirty="0" err="1"/>
              <a:t>contatti</a:t>
            </a:r>
            <a:r>
              <a:rPr lang="en-US" sz="2000" dirty="0"/>
              <a:t> e il </a:t>
            </a:r>
            <a:r>
              <a:rPr lang="en-US" sz="2000" dirty="0" err="1"/>
              <a:t>colore</a:t>
            </a:r>
            <a:r>
              <a:rPr lang="en-US" sz="2000" dirty="0"/>
              <a:t> </a:t>
            </a:r>
            <a:r>
              <a:rPr lang="en-US" sz="2000" dirty="0" err="1"/>
              <a:t>dello</a:t>
            </a:r>
            <a:r>
              <a:rPr lang="en-US" sz="2000" dirty="0"/>
              <a:t> </a:t>
            </a:r>
            <a:r>
              <a:rPr lang="en-US" sz="2000" dirty="0" err="1"/>
              <a:t>sfondo</a:t>
            </a:r>
            <a:r>
              <a:rPr lang="en-US" sz="2000" dirty="0"/>
              <a:t> </a:t>
            </a:r>
            <a:r>
              <a:rPr lang="en-US" sz="2000" dirty="0" err="1"/>
              <a:t>sul</a:t>
            </a:r>
            <a:r>
              <a:rPr lang="en-US" sz="2000" dirty="0"/>
              <a:t> quale </a:t>
            </a:r>
            <a:r>
              <a:rPr lang="en-US" sz="2000" dirty="0" err="1"/>
              <a:t>queste</a:t>
            </a:r>
            <a:r>
              <a:rPr lang="en-US" sz="2000" dirty="0"/>
              <a:t> </a:t>
            </a:r>
            <a:r>
              <a:rPr lang="en-US" sz="2000" dirty="0" err="1"/>
              <a:t>sono</a:t>
            </a:r>
            <a:r>
              <a:rPr lang="en-US" sz="2000" dirty="0"/>
              <a:t> state poste. </a:t>
            </a:r>
            <a:r>
              <a:rPr lang="en-US" sz="2000" dirty="0" err="1"/>
              <a:t>Inoltre</a:t>
            </a:r>
            <a:r>
              <a:rPr lang="en-US" sz="2000" dirty="0"/>
              <a:t> è </a:t>
            </a:r>
            <a:r>
              <a:rPr lang="en-US" sz="2000" dirty="0" err="1"/>
              <a:t>stato</a:t>
            </a:r>
            <a:r>
              <a:rPr lang="en-US" sz="2000" dirty="0"/>
              <a:t> </a:t>
            </a:r>
            <a:r>
              <a:rPr lang="en-US" sz="2000" dirty="0" err="1"/>
              <a:t>inserito</a:t>
            </a:r>
            <a:r>
              <a:rPr lang="en-US" sz="2000" dirty="0"/>
              <a:t> un </a:t>
            </a:r>
            <a:r>
              <a:rPr lang="en-US" sz="2000" dirty="0" err="1"/>
              <a:t>effetto</a:t>
            </a:r>
            <a:r>
              <a:rPr lang="en-US" sz="2000" dirty="0"/>
              <a:t> </a:t>
            </a:r>
            <a:r>
              <a:rPr lang="en-US" sz="2000" dirty="0" err="1"/>
              <a:t>grazie</a:t>
            </a:r>
            <a:r>
              <a:rPr lang="en-US" sz="2000" dirty="0"/>
              <a:t> </a:t>
            </a:r>
            <a:r>
              <a:rPr lang="en-US" sz="2000" dirty="0" err="1"/>
              <a:t>alla</a:t>
            </a:r>
            <a:r>
              <a:rPr lang="en-US" sz="2000" dirty="0"/>
              <a:t> </a:t>
            </a:r>
            <a:r>
              <a:rPr lang="en-US" sz="2000" dirty="0" err="1"/>
              <a:t>pseudoclasse</a:t>
            </a:r>
            <a:r>
              <a:rPr lang="en-US" sz="2000" dirty="0"/>
              <a:t> </a:t>
            </a:r>
            <a:r>
              <a:rPr lang="en-US" sz="2000" i="1" dirty="0"/>
              <a:t>hover </a:t>
            </a:r>
            <a:r>
              <a:rPr lang="en-US" sz="2000" dirty="0"/>
              <a:t>e </a:t>
            </a:r>
            <a:r>
              <a:rPr lang="en-US" sz="2000" dirty="0" err="1"/>
              <a:t>cambiato</a:t>
            </a:r>
            <a:r>
              <a:rPr lang="en-US" sz="2000" dirty="0"/>
              <a:t> il font del testo </a:t>
            </a:r>
            <a:r>
              <a:rPr lang="en-US" sz="2000" dirty="0" err="1"/>
              <a:t>scritto</a:t>
            </a:r>
            <a:r>
              <a:rPr lang="en-US" sz="2000" dirty="0"/>
              <a:t>, </a:t>
            </a:r>
            <a:r>
              <a:rPr lang="en-US" sz="2000" dirty="0" err="1"/>
              <a:t>insieme</a:t>
            </a:r>
            <a:r>
              <a:rPr lang="en-US" sz="2000" dirty="0"/>
              <a:t> alle </a:t>
            </a:r>
            <a:r>
              <a:rPr lang="en-US" sz="2000" dirty="0" err="1"/>
              <a:t>dimensioni</a:t>
            </a:r>
            <a:r>
              <a:rPr lang="en-US" sz="2000" dirty="0"/>
              <a:t> e al </a:t>
            </a:r>
            <a:r>
              <a:rPr lang="en-US" sz="2000" dirty="0" err="1"/>
              <a:t>colore</a:t>
            </a:r>
            <a:r>
              <a:rPr lang="en-US" sz="2800" dirty="0"/>
              <a:t>.</a:t>
            </a:r>
            <a:endParaRPr lang="en-US" sz="2000" dirty="0"/>
          </a:p>
        </p:txBody>
      </p:sp>
      <p:pic>
        <p:nvPicPr>
          <p:cNvPr id="7" name="Segnaposto contenuto 6" descr="Immagine che contiene testo&#10;&#10;Descrizione generata automaticamente">
            <a:extLst>
              <a:ext uri="{FF2B5EF4-FFF2-40B4-BE49-F238E27FC236}">
                <a16:creationId xmlns:a16="http://schemas.microsoft.com/office/drawing/2014/main" id="{2C23C278-2CE6-79C2-4A16-197A94423F4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89856" y="2284413"/>
            <a:ext cx="2746008" cy="4160619"/>
          </a:xfrm>
        </p:spPr>
      </p:pic>
      <p:pic>
        <p:nvPicPr>
          <p:cNvPr id="9" name="Segnaposto contenuto 8" descr="Immagine che contiene testo&#10;&#10;Descrizione generata automaticamente">
            <a:extLst>
              <a:ext uri="{FF2B5EF4-FFF2-40B4-BE49-F238E27FC236}">
                <a16:creationId xmlns:a16="http://schemas.microsoft.com/office/drawing/2014/main" id="{02523436-2130-9701-6030-F0F13D3702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56137" y="2284413"/>
            <a:ext cx="3048245" cy="4160619"/>
          </a:xfrm>
        </p:spPr>
      </p:pic>
    </p:spTree>
    <p:extLst>
      <p:ext uri="{BB962C8B-B14F-4D97-AF65-F5344CB8AC3E}">
        <p14:creationId xmlns:p14="http://schemas.microsoft.com/office/powerpoint/2010/main" val="259530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1" y="539429"/>
            <a:ext cx="11412258" cy="1643934"/>
          </a:xfrm>
        </p:spPr>
        <p:txBody>
          <a:bodyPr>
            <a:normAutofit/>
          </a:bodyPr>
          <a:lstStyle/>
          <a:p>
            <a:r>
              <a:rPr lang="en-US" sz="2800" b="1" dirty="0"/>
              <a:t>Home – PHP code</a:t>
            </a:r>
            <a:br>
              <a:rPr lang="en-US" sz="2800" dirty="0"/>
            </a:br>
            <a:br>
              <a:rPr lang="en-US" sz="2800" dirty="0"/>
            </a:br>
            <a:r>
              <a:rPr lang="en-US" sz="1800" dirty="0"/>
              <a:t>Per la </a:t>
            </a:r>
            <a:r>
              <a:rPr lang="en-US" sz="1800" dirty="0" err="1"/>
              <a:t>realizzazione</a:t>
            </a:r>
            <a:r>
              <a:rPr lang="en-US" sz="1800" dirty="0"/>
              <a:t> </a:t>
            </a:r>
            <a:r>
              <a:rPr lang="en-US" sz="1800" dirty="0" err="1"/>
              <a:t>della</a:t>
            </a:r>
            <a:r>
              <a:rPr lang="en-US" sz="1800" dirty="0"/>
              <a:t> Homepage </a:t>
            </a:r>
            <a:r>
              <a:rPr lang="en-US" sz="1800" dirty="0" err="1"/>
              <a:t>sono</a:t>
            </a:r>
            <a:r>
              <a:rPr lang="en-US" sz="1800" dirty="0"/>
              <a:t> state </a:t>
            </a:r>
            <a:r>
              <a:rPr lang="en-US" sz="1800" dirty="0" err="1"/>
              <a:t>impiegate</a:t>
            </a:r>
            <a:r>
              <a:rPr lang="en-US" sz="1800" dirty="0"/>
              <a:t> diverse </a:t>
            </a:r>
            <a:r>
              <a:rPr lang="en-US" sz="1800" dirty="0" err="1"/>
              <a:t>classi</a:t>
            </a:r>
            <a:r>
              <a:rPr lang="en-US" sz="1800" dirty="0"/>
              <a:t> per lo slideshow </a:t>
            </a:r>
            <a:r>
              <a:rPr lang="en-US" sz="1800" dirty="0" err="1"/>
              <a:t>delle</a:t>
            </a:r>
            <a:r>
              <a:rPr lang="en-US" sz="1800" dirty="0"/>
              <a:t> </a:t>
            </a:r>
            <a:r>
              <a:rPr lang="en-US" sz="1800" dirty="0" err="1"/>
              <a:t>foto</a:t>
            </a:r>
            <a:r>
              <a:rPr lang="en-US" sz="1800" dirty="0"/>
              <a:t> </a:t>
            </a:r>
            <a:r>
              <a:rPr lang="en-US" sz="1800" dirty="0" err="1"/>
              <a:t>degli</a:t>
            </a:r>
            <a:r>
              <a:rPr lang="en-US" sz="1800" dirty="0"/>
              <a:t> </a:t>
            </a:r>
            <a:r>
              <a:rPr lang="en-US" sz="1800" dirty="0" err="1"/>
              <a:t>arredamenti</a:t>
            </a:r>
            <a:r>
              <a:rPr lang="en-US" sz="1800" dirty="0"/>
              <a:t>, </a:t>
            </a:r>
            <a:r>
              <a:rPr lang="en-US" sz="1800" dirty="0" err="1"/>
              <a:t>i</a:t>
            </a:r>
            <a:r>
              <a:rPr lang="en-US" sz="1800" dirty="0"/>
              <a:t> </a:t>
            </a:r>
            <a:r>
              <a:rPr lang="en-US" sz="1800" dirty="0" err="1"/>
              <a:t>testi</a:t>
            </a:r>
            <a:r>
              <a:rPr lang="en-US" sz="1800" dirty="0"/>
              <a:t> </a:t>
            </a:r>
            <a:r>
              <a:rPr lang="en-US" sz="1800" dirty="0" err="1"/>
              <a:t>scritti</a:t>
            </a:r>
            <a:r>
              <a:rPr lang="en-US" sz="1800" dirty="0"/>
              <a:t> in </a:t>
            </a:r>
            <a:r>
              <a:rPr lang="en-US" sz="1800" dirty="0" err="1"/>
              <a:t>sovrimpressione</a:t>
            </a:r>
            <a:r>
              <a:rPr lang="en-US" sz="1800" dirty="0"/>
              <a:t> e non, </a:t>
            </a:r>
            <a:r>
              <a:rPr lang="en-US" sz="1800" dirty="0" err="1"/>
              <a:t>i</a:t>
            </a:r>
            <a:r>
              <a:rPr lang="en-US" sz="1800" dirty="0"/>
              <a:t> </a:t>
            </a:r>
            <a:r>
              <a:rPr lang="en-US" sz="1800" dirty="0" err="1"/>
              <a:t>puntini</a:t>
            </a:r>
            <a:r>
              <a:rPr lang="en-US" sz="1800" dirty="0"/>
              <a:t> </a:t>
            </a:r>
            <a:r>
              <a:rPr lang="en-US" sz="1800" dirty="0" err="1"/>
              <a:t>indicativi</a:t>
            </a:r>
            <a:r>
              <a:rPr lang="en-US" sz="1800" dirty="0"/>
              <a:t> </a:t>
            </a:r>
            <a:r>
              <a:rPr lang="en-US" sz="1800" dirty="0" err="1"/>
              <a:t>della</a:t>
            </a:r>
            <a:r>
              <a:rPr lang="en-US" sz="1800" dirty="0"/>
              <a:t> </a:t>
            </a:r>
            <a:r>
              <a:rPr lang="en-US" sz="1800" dirty="0" err="1"/>
              <a:t>collezione</a:t>
            </a:r>
            <a:r>
              <a:rPr lang="en-US" sz="1800" dirty="0"/>
              <a:t> e </a:t>
            </a:r>
            <a:r>
              <a:rPr lang="en-US" sz="1800" dirty="0" err="1"/>
              <a:t>i</a:t>
            </a:r>
            <a:r>
              <a:rPr lang="en-US" sz="1800" dirty="0"/>
              <a:t> </a:t>
            </a:r>
            <a:r>
              <a:rPr lang="en-US" sz="1800" dirty="0" err="1"/>
              <a:t>tasti</a:t>
            </a:r>
            <a:r>
              <a:rPr lang="en-US" sz="1800" dirty="0"/>
              <a:t> per </a:t>
            </a:r>
            <a:r>
              <a:rPr lang="en-US" sz="1800" dirty="0" err="1"/>
              <a:t>andare</a:t>
            </a:r>
            <a:r>
              <a:rPr lang="en-US" sz="1800" dirty="0"/>
              <a:t> avanti e </a:t>
            </a:r>
            <a:r>
              <a:rPr lang="en-US" sz="1800" dirty="0" err="1"/>
              <a:t>indietro</a:t>
            </a:r>
            <a:r>
              <a:rPr lang="en-US" sz="1800" dirty="0"/>
              <a:t> </a:t>
            </a:r>
            <a:r>
              <a:rPr lang="en-US" sz="1800" dirty="0" err="1"/>
              <a:t>durante</a:t>
            </a:r>
            <a:r>
              <a:rPr lang="en-US" sz="1800" dirty="0"/>
              <a:t> lo </a:t>
            </a:r>
            <a:r>
              <a:rPr lang="en-US" sz="1800" dirty="0" err="1"/>
              <a:t>scorrimento</a:t>
            </a:r>
            <a:r>
              <a:rPr lang="en-US" sz="1800" dirty="0"/>
              <a:t> </a:t>
            </a:r>
            <a:r>
              <a:rPr lang="en-US" sz="1800" dirty="0" err="1"/>
              <a:t>delle</a:t>
            </a:r>
            <a:r>
              <a:rPr lang="en-US" sz="1800" dirty="0"/>
              <a:t> </a:t>
            </a:r>
            <a:r>
              <a:rPr lang="en-US" sz="1800" dirty="0" err="1"/>
              <a:t>immagini</a:t>
            </a:r>
            <a:r>
              <a:rPr lang="en-US" sz="1800" dirty="0"/>
              <a:t>.</a:t>
            </a:r>
          </a:p>
        </p:txBody>
      </p:sp>
      <p:pic>
        <p:nvPicPr>
          <p:cNvPr id="8" name="Segnaposto contenuto 7" descr="Immagine che contiene testo&#10;&#10;Descrizione generata automaticamente">
            <a:extLst>
              <a:ext uri="{FF2B5EF4-FFF2-40B4-BE49-F238E27FC236}">
                <a16:creationId xmlns:a16="http://schemas.microsoft.com/office/drawing/2014/main" id="{3B74CB0C-DE01-D6A2-B771-161D178A208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56173" y="2183363"/>
            <a:ext cx="4188565" cy="4135208"/>
          </a:xfrm>
        </p:spPr>
      </p:pic>
      <p:pic>
        <p:nvPicPr>
          <p:cNvPr id="12" name="Segnaposto contenuto 11" descr="Immagine che contiene testo&#10;&#10;Descrizione generata automaticamente">
            <a:extLst>
              <a:ext uri="{FF2B5EF4-FFF2-40B4-BE49-F238E27FC236}">
                <a16:creationId xmlns:a16="http://schemas.microsoft.com/office/drawing/2014/main" id="{B1249092-B2C7-7D85-7DEB-32690B2AB33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47264" y="2183363"/>
            <a:ext cx="4090502" cy="4135208"/>
          </a:xfrm>
        </p:spPr>
      </p:pic>
    </p:spTree>
    <p:extLst>
      <p:ext uri="{BB962C8B-B14F-4D97-AF65-F5344CB8AC3E}">
        <p14:creationId xmlns:p14="http://schemas.microsoft.com/office/powerpoint/2010/main" val="286449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71975" y="404576"/>
            <a:ext cx="3577901" cy="836395"/>
          </a:xfrm>
        </p:spPr>
        <p:txBody>
          <a:bodyPr/>
          <a:lstStyle/>
          <a:p>
            <a:r>
              <a:rPr lang="en-US" b="1" dirty="0"/>
              <a:t>Overlay (Home) – CSS code</a:t>
            </a:r>
          </a:p>
        </p:txBody>
      </p:sp>
      <p:sp>
        <p:nvSpPr>
          <p:cNvPr id="23" name="Text Placeholder 4">
            <a:extLst>
              <a:ext uri="{FF2B5EF4-FFF2-40B4-BE49-F238E27FC236}">
                <a16:creationId xmlns:a16="http://schemas.microsoft.com/office/drawing/2014/main" id="{57B03834-FFD0-3257-49EE-DD880A68FCBE}"/>
              </a:ext>
            </a:extLst>
          </p:cNvPr>
          <p:cNvSpPr>
            <a:spLocks noGrp="1"/>
          </p:cNvSpPr>
          <p:nvPr>
            <p:ph type="body" sz="half" idx="2"/>
          </p:nvPr>
        </p:nvSpPr>
        <p:spPr>
          <a:xfrm>
            <a:off x="8271975" y="1240971"/>
            <a:ext cx="3577901" cy="5127695"/>
          </a:xfrm>
        </p:spPr>
        <p:txBody>
          <a:bodyPr>
            <a:noAutofit/>
          </a:bodyPr>
          <a:lstStyle/>
          <a:p>
            <a:r>
              <a:rPr lang="it-IT" dirty="0"/>
              <a:t>Con l’Overlay si intende un contenitore con all’interno un testo esplicativo delle immagini intente a scorrere nello slideshow. La sua trasparenza è stata impostata tramite il comando </a:t>
            </a:r>
            <a:r>
              <a:rPr lang="it-IT" i="1" dirty="0"/>
              <a:t>background-color</a:t>
            </a:r>
            <a:r>
              <a:rPr lang="it-IT" dirty="0"/>
              <a:t> all’interno della classe omonima </a:t>
            </a:r>
            <a:r>
              <a:rPr lang="it-IT" i="1" dirty="0"/>
              <a:t>overlay</a:t>
            </a:r>
            <a:r>
              <a:rPr lang="it-IT" dirty="0"/>
              <a:t>, insieme agli altri parametri come altezza, posizione e i margini legati al contenitore. </a:t>
            </a:r>
          </a:p>
          <a:p>
            <a:r>
              <a:rPr lang="it-IT" dirty="0"/>
              <a:t>Si nota inoltre l’utilizzo dell’unione di più classi per applicare ai loro contenuti le stesse proprietà.</a:t>
            </a:r>
            <a:endParaRPr lang="en-US" dirty="0"/>
          </a:p>
        </p:txBody>
      </p:sp>
      <p:pic>
        <p:nvPicPr>
          <p:cNvPr id="5" name="Segnaposto contenuto 17" descr="Immagine che contiene testo&#10;&#10;Descrizione generata automaticamente">
            <a:extLst>
              <a:ext uri="{FF2B5EF4-FFF2-40B4-BE49-F238E27FC236}">
                <a16:creationId xmlns:a16="http://schemas.microsoft.com/office/drawing/2014/main" id="{C1743DE3-FE7C-F67B-73DC-F04E9CC3D0DD}"/>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2714033" y="94612"/>
            <a:ext cx="3667826" cy="6668775"/>
          </a:xfrm>
          <a:prstGeom prst="rect">
            <a:avLst/>
          </a:prstGeom>
          <a:noFill/>
          <a:ln>
            <a:noFill/>
          </a:ln>
        </p:spPr>
      </p:pic>
    </p:spTree>
    <p:extLst>
      <p:ext uri="{BB962C8B-B14F-4D97-AF65-F5344CB8AC3E}">
        <p14:creationId xmlns:p14="http://schemas.microsoft.com/office/powerpoint/2010/main" val="98540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1" y="632735"/>
            <a:ext cx="11412258" cy="1643934"/>
          </a:xfrm>
        </p:spPr>
        <p:txBody>
          <a:bodyPr>
            <a:normAutofit fontScale="90000"/>
          </a:bodyPr>
          <a:lstStyle/>
          <a:p>
            <a:r>
              <a:rPr lang="en-US" sz="2800" b="1" dirty="0"/>
              <a:t>Slideshow (Home) – CSS code</a:t>
            </a:r>
            <a:br>
              <a:rPr lang="en-US" sz="2800" dirty="0"/>
            </a:br>
            <a:br>
              <a:rPr lang="en-US" sz="2800" dirty="0"/>
            </a:br>
            <a:r>
              <a:rPr lang="en-US" sz="2000" dirty="0" err="1"/>
              <a:t>Nello</a:t>
            </a:r>
            <a:r>
              <a:rPr lang="en-US" sz="2000" dirty="0"/>
              <a:t> specific</a:t>
            </a:r>
            <a:r>
              <a:rPr lang="it-IT" sz="2000" dirty="0"/>
              <a:t>o, per Slideshow si intende una collezione di foto (nel caso in esame, di arredamenti) che possono essere viste scorrendo tra queste in maniera sia manuale che automatica. Ciò è stato realizzato andando a lavorare sulle classi </a:t>
            </a:r>
            <a:r>
              <a:rPr lang="it-IT" sz="2000" dirty="0" err="1"/>
              <a:t>idenfiticative</a:t>
            </a:r>
            <a:r>
              <a:rPr lang="it-IT" sz="2000" dirty="0"/>
              <a:t> dei diversi testi stampati sulle immagini, sul container, sui pulsanti che permettono all’utente di andare avanti e indietro e sugli effetti collegati. In particolare è stato utilizzato lo </a:t>
            </a:r>
            <a:r>
              <a:rPr lang="it-IT" sz="2000" dirty="0" err="1"/>
              <a:t>statement</a:t>
            </a:r>
            <a:r>
              <a:rPr lang="it-IT" sz="2000" dirty="0"/>
              <a:t> </a:t>
            </a:r>
            <a:r>
              <a:rPr lang="it-IT" sz="2000" i="1" dirty="0"/>
              <a:t>@keyframes</a:t>
            </a:r>
            <a:r>
              <a:rPr lang="it-IT" sz="2000" dirty="0"/>
              <a:t> per garantire una sfumatura di qualche secondo nel passaggio tra una foto e l’altra.</a:t>
            </a:r>
            <a:endParaRPr lang="en-US" sz="2000" dirty="0"/>
          </a:p>
        </p:txBody>
      </p:sp>
      <p:pic>
        <p:nvPicPr>
          <p:cNvPr id="7" name="Segnaposto contenuto 6" descr="Immagine che contiene testo&#10;&#10;Descrizione generata automaticamente">
            <a:extLst>
              <a:ext uri="{FF2B5EF4-FFF2-40B4-BE49-F238E27FC236}">
                <a16:creationId xmlns:a16="http://schemas.microsoft.com/office/drawing/2014/main" id="{32193A38-0380-DDC8-D761-81B5A3923B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66800" y="2575249"/>
            <a:ext cx="2446380" cy="3748087"/>
          </a:xfrm>
        </p:spPr>
      </p:pic>
      <p:pic>
        <p:nvPicPr>
          <p:cNvPr id="11" name="Segnaposto contenuto 10" descr="Immagine che contiene testo&#10;&#10;Descrizione generata automaticamente">
            <a:extLst>
              <a:ext uri="{FF2B5EF4-FFF2-40B4-BE49-F238E27FC236}">
                <a16:creationId xmlns:a16="http://schemas.microsoft.com/office/drawing/2014/main" id="{BD1EFE2D-0951-958B-A7CA-5FF543C88F3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73146" y="2575248"/>
            <a:ext cx="2645708" cy="3748087"/>
          </a:xfrm>
        </p:spPr>
      </p:pic>
      <p:pic>
        <p:nvPicPr>
          <p:cNvPr id="14" name="Immagine 13" descr="Immagine che contiene testo&#10;&#10;Descrizione generata automaticamente">
            <a:extLst>
              <a:ext uri="{FF2B5EF4-FFF2-40B4-BE49-F238E27FC236}">
                <a16:creationId xmlns:a16="http://schemas.microsoft.com/office/drawing/2014/main" id="{4B26FE60-5B80-C635-78EF-FA1C066C1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820" y="2575248"/>
            <a:ext cx="2645709" cy="3753215"/>
          </a:xfrm>
          <a:prstGeom prst="rect">
            <a:avLst/>
          </a:prstGeom>
        </p:spPr>
      </p:pic>
    </p:spTree>
    <p:extLst>
      <p:ext uri="{BB962C8B-B14F-4D97-AF65-F5344CB8AC3E}">
        <p14:creationId xmlns:p14="http://schemas.microsoft.com/office/powerpoint/2010/main" val="332933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1" y="632735"/>
            <a:ext cx="11412258" cy="1643934"/>
          </a:xfrm>
        </p:spPr>
        <p:txBody>
          <a:bodyPr>
            <a:normAutofit fontScale="90000"/>
          </a:bodyPr>
          <a:lstStyle/>
          <a:p>
            <a:r>
              <a:rPr lang="en-US" sz="2800" b="1" dirty="0"/>
              <a:t>Responsive (Home) – CSS code</a:t>
            </a:r>
            <a:br>
              <a:rPr lang="en-US" sz="2800" dirty="0"/>
            </a:br>
            <a:br>
              <a:rPr lang="en-US" sz="2800" dirty="0"/>
            </a:br>
            <a:r>
              <a:rPr lang="it-IT" sz="2000" dirty="0"/>
              <a:t>Lo </a:t>
            </a:r>
            <a:r>
              <a:rPr lang="it-IT" sz="2000" dirty="0" err="1"/>
              <a:t>statement</a:t>
            </a:r>
            <a:r>
              <a:rPr lang="it-IT" sz="2000" dirty="0"/>
              <a:t> </a:t>
            </a:r>
            <a:r>
              <a:rPr lang="it-IT" sz="2000" i="1" dirty="0"/>
              <a:t>@media</a:t>
            </a:r>
            <a:r>
              <a:rPr lang="it-IT" sz="2000" dirty="0"/>
              <a:t>, come si può notare nelle immagini qui sotto, è stato utilizzato per rendere i contenuti mostrati a schermo responsive. In questo modo, ogni qual volta che l’utente si ritrova a diminuire le dimensioni della finestra, le immagini e scritte del sito si adatteranno a queste. Il tutto è stato ripetuto per far sì che venissero prese in considerazione la maggior parte delle configurazioni.</a:t>
            </a:r>
            <a:endParaRPr lang="en-US" sz="2000" i="1" dirty="0"/>
          </a:p>
        </p:txBody>
      </p:sp>
      <p:pic>
        <p:nvPicPr>
          <p:cNvPr id="8" name="Segnaposto contenuto 7" descr="Immagine che contiene testo&#10;&#10;Descrizione generata automaticamente">
            <a:extLst>
              <a:ext uri="{FF2B5EF4-FFF2-40B4-BE49-F238E27FC236}">
                <a16:creationId xmlns:a16="http://schemas.microsoft.com/office/drawing/2014/main" id="{78CCA72D-94D1-1510-9274-C06957A27B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57766" y="2570164"/>
            <a:ext cx="1929783" cy="3748086"/>
          </a:xfrm>
        </p:spPr>
      </p:pic>
      <p:pic>
        <p:nvPicPr>
          <p:cNvPr id="12" name="Segnaposto contenuto 11" descr="Immagine che contiene testo&#10;&#10;Descrizione generata automaticamente">
            <a:extLst>
              <a:ext uri="{FF2B5EF4-FFF2-40B4-BE49-F238E27FC236}">
                <a16:creationId xmlns:a16="http://schemas.microsoft.com/office/drawing/2014/main" id="{0A03A4BC-21C0-E8CB-8E16-5C29FE62A15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04452" y="2570162"/>
            <a:ext cx="2177423" cy="3748087"/>
          </a:xfrm>
        </p:spPr>
      </p:pic>
    </p:spTree>
    <p:extLst>
      <p:ext uri="{BB962C8B-B14F-4D97-AF65-F5344CB8AC3E}">
        <p14:creationId xmlns:p14="http://schemas.microsoft.com/office/powerpoint/2010/main" val="413331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1" y="632735"/>
            <a:ext cx="11412258" cy="1643934"/>
          </a:xfrm>
        </p:spPr>
        <p:txBody>
          <a:bodyPr>
            <a:normAutofit/>
          </a:bodyPr>
          <a:lstStyle/>
          <a:p>
            <a:r>
              <a:rPr lang="en-US" sz="2800" b="1" dirty="0"/>
              <a:t>Home – JS code</a:t>
            </a:r>
            <a:br>
              <a:rPr lang="en-US" sz="2800" dirty="0"/>
            </a:br>
            <a:br>
              <a:rPr lang="en-US" sz="2800" dirty="0"/>
            </a:br>
            <a:r>
              <a:rPr lang="it-IT" sz="2000" dirty="0"/>
              <a:t>Affinché i tasti di orientamento dello slideshow e le rispettive transizioni potessero operare correttamente, sono state inserite delle funzioni apposite scritte nel linguaggio </a:t>
            </a:r>
            <a:r>
              <a:rPr lang="it-IT" sz="2000" dirty="0" err="1"/>
              <a:t>Javascript</a:t>
            </a:r>
            <a:r>
              <a:rPr lang="it-IT" sz="2000" dirty="0"/>
              <a:t>.</a:t>
            </a:r>
            <a:endParaRPr lang="en-US" sz="2000" i="1" dirty="0"/>
          </a:p>
        </p:txBody>
      </p:sp>
      <p:pic>
        <p:nvPicPr>
          <p:cNvPr id="7" name="Segnaposto contenuto 6" descr="Immagine che contiene testo&#10;&#10;Descrizione generata automaticamente">
            <a:extLst>
              <a:ext uri="{FF2B5EF4-FFF2-40B4-BE49-F238E27FC236}">
                <a16:creationId xmlns:a16="http://schemas.microsoft.com/office/drawing/2014/main" id="{1D43973C-A8F0-744F-C687-62A3E3ED3EB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59806" y="2477178"/>
            <a:ext cx="3872114" cy="3818847"/>
          </a:xfrm>
        </p:spPr>
      </p:pic>
      <p:pic>
        <p:nvPicPr>
          <p:cNvPr id="11" name="Segnaposto contenuto 10" descr="Immagine che contiene testo&#10;&#10;Descrizione generata automaticamente">
            <a:extLst>
              <a:ext uri="{FF2B5EF4-FFF2-40B4-BE49-F238E27FC236}">
                <a16:creationId xmlns:a16="http://schemas.microsoft.com/office/drawing/2014/main" id="{1A65302D-FEC4-E063-346B-E3F83C8468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60082" y="2477178"/>
            <a:ext cx="3543725" cy="3818847"/>
          </a:xfrm>
        </p:spPr>
      </p:pic>
    </p:spTree>
    <p:extLst>
      <p:ext uri="{BB962C8B-B14F-4D97-AF65-F5344CB8AC3E}">
        <p14:creationId xmlns:p14="http://schemas.microsoft.com/office/powerpoint/2010/main" val="375158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80C2F338-4A2B-FDDE-4C63-FF0C9F2E2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100899"/>
            <a:ext cx="7696201" cy="4656202"/>
          </a:xfrm>
          <a:prstGeom prst="rect">
            <a:avLst/>
          </a:prstGeom>
          <a:noFill/>
          <a:ln>
            <a:noFill/>
          </a:ln>
        </p:spPr>
      </p:pic>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48651" y="403479"/>
            <a:ext cx="3552824" cy="768096"/>
          </a:xfrm>
        </p:spPr>
        <p:txBody>
          <a:bodyPr anchor="b">
            <a:normAutofit/>
          </a:bodyPr>
          <a:lstStyle/>
          <a:p>
            <a:r>
              <a:rPr lang="en-US" b="1" dirty="0"/>
              <a:t>Gallery – PHP code</a:t>
            </a:r>
          </a:p>
        </p:txBody>
      </p:sp>
      <p:sp>
        <p:nvSpPr>
          <p:cNvPr id="23" name="Text Placeholder 4">
            <a:extLst>
              <a:ext uri="{FF2B5EF4-FFF2-40B4-BE49-F238E27FC236}">
                <a16:creationId xmlns:a16="http://schemas.microsoft.com/office/drawing/2014/main" id="{57B03834-FFD0-3257-49EE-DD880A68FCBE}"/>
              </a:ext>
            </a:extLst>
          </p:cNvPr>
          <p:cNvSpPr>
            <a:spLocks noGrp="1"/>
          </p:cNvSpPr>
          <p:nvPr>
            <p:ph type="body" sz="half" idx="2"/>
          </p:nvPr>
        </p:nvSpPr>
        <p:spPr>
          <a:xfrm>
            <a:off x="8248650" y="1171575"/>
            <a:ext cx="3552823" cy="5282946"/>
          </a:xfrm>
        </p:spPr>
        <p:txBody>
          <a:bodyPr>
            <a:normAutofit/>
          </a:bodyPr>
          <a:lstStyle/>
          <a:p>
            <a:pPr>
              <a:lnSpc>
                <a:spcPct val="100000"/>
              </a:lnSpc>
            </a:pPr>
            <a:r>
              <a:rPr lang="en-US" dirty="0"/>
              <a:t>La Gallery </a:t>
            </a:r>
            <a:r>
              <a:rPr lang="en-US" dirty="0" err="1"/>
              <a:t>consiste</a:t>
            </a:r>
            <a:r>
              <a:rPr lang="en-US" dirty="0"/>
              <a:t> in </a:t>
            </a:r>
            <a:r>
              <a:rPr lang="en-US" dirty="0" err="1"/>
              <a:t>quella</a:t>
            </a:r>
            <a:r>
              <a:rPr lang="en-US" dirty="0"/>
              <a:t> </a:t>
            </a:r>
            <a:r>
              <a:rPr lang="en-US" dirty="0" err="1"/>
              <a:t>sezione</a:t>
            </a:r>
            <a:r>
              <a:rPr lang="en-US" dirty="0"/>
              <a:t> del </a:t>
            </a:r>
            <a:r>
              <a:rPr lang="en-US" dirty="0" err="1"/>
              <a:t>sito</a:t>
            </a:r>
            <a:r>
              <a:rPr lang="en-US" dirty="0"/>
              <a:t> dove tutti </a:t>
            </a:r>
            <a:r>
              <a:rPr lang="en-US" dirty="0" err="1"/>
              <a:t>gli</a:t>
            </a:r>
            <a:r>
              <a:rPr lang="en-US" dirty="0"/>
              <a:t> </a:t>
            </a:r>
            <a:r>
              <a:rPr lang="en-US" dirty="0" err="1"/>
              <a:t>arredamenti</a:t>
            </a:r>
            <a:r>
              <a:rPr lang="en-US" dirty="0"/>
              <a:t> </a:t>
            </a:r>
            <a:r>
              <a:rPr lang="en-US" dirty="0" err="1"/>
              <a:t>disponibili</a:t>
            </a:r>
            <a:r>
              <a:rPr lang="en-US" dirty="0"/>
              <a:t> </a:t>
            </a:r>
            <a:r>
              <a:rPr lang="en-US" dirty="0" err="1"/>
              <a:t>sono</a:t>
            </a:r>
            <a:r>
              <a:rPr lang="en-US" dirty="0"/>
              <a:t> </a:t>
            </a:r>
            <a:r>
              <a:rPr lang="en-US" dirty="0" err="1"/>
              <a:t>mostrati</a:t>
            </a:r>
            <a:r>
              <a:rPr lang="en-US" dirty="0"/>
              <a:t> </a:t>
            </a:r>
            <a:r>
              <a:rPr lang="en-US" dirty="0" err="1"/>
              <a:t>all’utente</a:t>
            </a:r>
            <a:r>
              <a:rPr lang="en-US" dirty="0"/>
              <a:t>, a cui </a:t>
            </a:r>
            <a:r>
              <a:rPr lang="en-US" dirty="0" err="1"/>
              <a:t>si</a:t>
            </a:r>
            <a:r>
              <a:rPr lang="en-US" dirty="0"/>
              <a:t> </a:t>
            </a:r>
            <a:r>
              <a:rPr lang="en-US" dirty="0" err="1"/>
              <a:t>aggiungono</a:t>
            </a:r>
            <a:r>
              <a:rPr lang="en-US" dirty="0"/>
              <a:t> </a:t>
            </a:r>
            <a:r>
              <a:rPr lang="en-US" dirty="0" err="1"/>
              <a:t>i</a:t>
            </a:r>
            <a:r>
              <a:rPr lang="en-US" dirty="0"/>
              <a:t> </a:t>
            </a:r>
            <a:r>
              <a:rPr lang="en-US" dirty="0" err="1"/>
              <a:t>nomi</a:t>
            </a:r>
            <a:r>
              <a:rPr lang="en-US" dirty="0"/>
              <a:t> con </a:t>
            </a:r>
            <a:r>
              <a:rPr lang="en-US" dirty="0" err="1"/>
              <a:t>i</a:t>
            </a:r>
            <a:r>
              <a:rPr lang="en-US" dirty="0"/>
              <a:t> </a:t>
            </a:r>
            <a:r>
              <a:rPr lang="en-US" dirty="0" err="1"/>
              <a:t>quali</a:t>
            </a:r>
            <a:r>
              <a:rPr lang="en-US" dirty="0"/>
              <a:t> </a:t>
            </a:r>
            <a:r>
              <a:rPr lang="en-US" dirty="0" err="1"/>
              <a:t>questi</a:t>
            </a:r>
            <a:r>
              <a:rPr lang="en-US" dirty="0"/>
              <a:t> </a:t>
            </a:r>
            <a:r>
              <a:rPr lang="en-US" dirty="0" err="1"/>
              <a:t>vengono</a:t>
            </a:r>
            <a:r>
              <a:rPr lang="en-US" dirty="0"/>
              <a:t> </a:t>
            </a:r>
            <a:r>
              <a:rPr lang="en-US" dirty="0" err="1"/>
              <a:t>identificati</a:t>
            </a:r>
            <a:r>
              <a:rPr lang="en-US" dirty="0"/>
              <a:t> e </a:t>
            </a:r>
            <a:r>
              <a:rPr lang="en-US" dirty="0" err="1"/>
              <a:t>delle</a:t>
            </a:r>
            <a:r>
              <a:rPr lang="en-US" dirty="0"/>
              <a:t> </a:t>
            </a:r>
            <a:r>
              <a:rPr lang="en-US" dirty="0" err="1"/>
              <a:t>frasi</a:t>
            </a:r>
            <a:r>
              <a:rPr lang="en-US" dirty="0"/>
              <a:t> </a:t>
            </a:r>
            <a:r>
              <a:rPr lang="en-US" dirty="0" err="1"/>
              <a:t>d’effetto</a:t>
            </a:r>
            <a:r>
              <a:rPr lang="en-US" dirty="0"/>
              <a:t> </a:t>
            </a:r>
            <a:r>
              <a:rPr lang="en-US" dirty="0" err="1"/>
              <a:t>che</a:t>
            </a:r>
            <a:r>
              <a:rPr lang="en-US" dirty="0"/>
              <a:t>, </a:t>
            </a:r>
            <a:r>
              <a:rPr lang="en-US" dirty="0" err="1"/>
              <a:t>brevemente</a:t>
            </a:r>
            <a:r>
              <a:rPr lang="en-US" dirty="0"/>
              <a:t>, </a:t>
            </a:r>
            <a:r>
              <a:rPr lang="en-US" dirty="0" err="1"/>
              <a:t>descrivono</a:t>
            </a:r>
            <a:r>
              <a:rPr lang="en-US" dirty="0"/>
              <a:t> </a:t>
            </a:r>
            <a:r>
              <a:rPr lang="en-US" dirty="0" err="1"/>
              <a:t>l’intera</a:t>
            </a:r>
            <a:r>
              <a:rPr lang="en-US" dirty="0"/>
              <a:t> </a:t>
            </a:r>
            <a:r>
              <a:rPr lang="en-US" dirty="0" err="1"/>
              <a:t>composizione</a:t>
            </a:r>
            <a:r>
              <a:rPr lang="en-US" dirty="0"/>
              <a:t>.</a:t>
            </a:r>
          </a:p>
          <a:p>
            <a:pPr>
              <a:lnSpc>
                <a:spcPct val="100000"/>
              </a:lnSpc>
            </a:pPr>
            <a:r>
              <a:rPr lang="en-US" dirty="0"/>
              <a:t>Nel file PHP </a:t>
            </a:r>
            <a:r>
              <a:rPr lang="en-US" dirty="0" err="1"/>
              <a:t>vengono</a:t>
            </a:r>
            <a:r>
              <a:rPr lang="en-US" dirty="0"/>
              <a:t> </a:t>
            </a:r>
            <a:r>
              <a:rPr lang="en-US" dirty="0" err="1"/>
              <a:t>richiamate</a:t>
            </a:r>
            <a:r>
              <a:rPr lang="en-US" dirty="0"/>
              <a:t> </a:t>
            </a:r>
            <a:r>
              <a:rPr lang="en-US" dirty="0" err="1"/>
              <a:t>tutte</a:t>
            </a:r>
            <a:r>
              <a:rPr lang="en-US" dirty="0"/>
              <a:t> le query associate al database </a:t>
            </a:r>
            <a:r>
              <a:rPr lang="en-US" dirty="0" err="1"/>
              <a:t>contenente</a:t>
            </a:r>
            <a:r>
              <a:rPr lang="en-US" dirty="0"/>
              <a:t> le </a:t>
            </a:r>
            <a:r>
              <a:rPr lang="en-US" dirty="0" err="1"/>
              <a:t>informazioni</a:t>
            </a:r>
            <a:r>
              <a:rPr lang="en-US" dirty="0"/>
              <a:t> </a:t>
            </a:r>
            <a:r>
              <a:rPr lang="en-US" dirty="0" err="1"/>
              <a:t>utili</a:t>
            </a:r>
            <a:r>
              <a:rPr lang="en-US" dirty="0"/>
              <a:t> e la </a:t>
            </a:r>
            <a:r>
              <a:rPr lang="en-US" dirty="0" err="1"/>
              <a:t>funzione</a:t>
            </a:r>
            <a:r>
              <a:rPr lang="en-US" dirty="0"/>
              <a:t> </a:t>
            </a:r>
            <a:r>
              <a:rPr lang="en-US" i="1" dirty="0" err="1"/>
              <a:t>get_arredamenti</a:t>
            </a:r>
            <a:r>
              <a:rPr lang="en-US" dirty="0"/>
              <a:t>, </a:t>
            </a:r>
            <a:r>
              <a:rPr lang="en-US" dirty="0" err="1"/>
              <a:t>anch’essa</a:t>
            </a:r>
            <a:r>
              <a:rPr lang="en-US" dirty="0"/>
              <a:t> </a:t>
            </a:r>
            <a:r>
              <a:rPr lang="en-US" dirty="0" err="1"/>
              <a:t>scritta</a:t>
            </a:r>
            <a:r>
              <a:rPr lang="en-US" dirty="0"/>
              <a:t> in PHP. </a:t>
            </a:r>
            <a:r>
              <a:rPr lang="en-US" dirty="0" err="1"/>
              <a:t>Infine</a:t>
            </a:r>
            <a:r>
              <a:rPr lang="en-US" dirty="0"/>
              <a:t>, </a:t>
            </a:r>
            <a:r>
              <a:rPr lang="en-US" dirty="0" err="1"/>
              <a:t>ottenuto</a:t>
            </a:r>
            <a:r>
              <a:rPr lang="en-US" dirty="0"/>
              <a:t> il </a:t>
            </a:r>
            <a:r>
              <a:rPr lang="en-US" dirty="0" err="1"/>
              <a:t>tutto</a:t>
            </a:r>
            <a:r>
              <a:rPr lang="en-US" dirty="0"/>
              <a:t>, </a:t>
            </a:r>
            <a:r>
              <a:rPr lang="en-US" dirty="0" err="1"/>
              <a:t>viene</a:t>
            </a:r>
            <a:r>
              <a:rPr lang="en-US" dirty="0"/>
              <a:t> </a:t>
            </a:r>
            <a:r>
              <a:rPr lang="en-US" dirty="0" err="1"/>
              <a:t>organizzato</a:t>
            </a:r>
            <a:r>
              <a:rPr lang="en-US" dirty="0"/>
              <a:t> in </a:t>
            </a:r>
            <a:r>
              <a:rPr lang="en-US" dirty="0" err="1"/>
              <a:t>una</a:t>
            </a:r>
            <a:r>
              <a:rPr lang="en-US" dirty="0"/>
              <a:t> </a:t>
            </a:r>
            <a:r>
              <a:rPr lang="en-US" dirty="0" err="1"/>
              <a:t>disposizione</a:t>
            </a:r>
            <a:r>
              <a:rPr lang="en-US" dirty="0"/>
              <a:t> </a:t>
            </a:r>
            <a:r>
              <a:rPr lang="en-US" dirty="0" err="1"/>
              <a:t>iniziale</a:t>
            </a:r>
            <a:r>
              <a:rPr lang="en-US" dirty="0"/>
              <a:t>.</a:t>
            </a:r>
          </a:p>
        </p:txBody>
      </p:sp>
    </p:spTree>
    <p:extLst>
      <p:ext uri="{BB962C8B-B14F-4D97-AF65-F5344CB8AC3E}">
        <p14:creationId xmlns:p14="http://schemas.microsoft.com/office/powerpoint/2010/main" val="9180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it" b="1" dirty="0"/>
              <a:t>Obiettivi</a:t>
            </a:r>
          </a:p>
        </p:txBody>
      </p:sp>
      <p:graphicFrame>
        <p:nvGraphicFramePr>
          <p:cNvPr id="5" name="Segnaposto contenuto 2">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409867727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C175B98-93F4-4D7C-BB95-1514AB879CD5}"/>
                                            </p:graphicEl>
                                          </p:spTgt>
                                        </p:tgtEl>
                                        <p:attrNameLst>
                                          <p:attrName>style.visibility</p:attrName>
                                        </p:attrNameLst>
                                      </p:cBhvr>
                                      <p:to>
                                        <p:strVal val="visible"/>
                                      </p:to>
                                    </p:set>
                                    <p:animEffect transition="in" filter="fade">
                                      <p:cBhvr>
                                        <p:cTn id="7" dur="1000"/>
                                        <p:tgtEl>
                                          <p:spTgt spid="5">
                                            <p:graphicEl>
                                              <a:dgm id="{7C175B98-93F4-4D7C-BB95-1514AB879CD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B59FCF02-CAD2-4D6F-9542-AD86711168CA}"/>
                                            </p:graphicEl>
                                          </p:spTgt>
                                        </p:tgtEl>
                                        <p:attrNameLst>
                                          <p:attrName>style.visibility</p:attrName>
                                        </p:attrNameLst>
                                      </p:cBhvr>
                                      <p:to>
                                        <p:strVal val="visible"/>
                                      </p:to>
                                    </p:set>
                                    <p:animEffect transition="in" filter="fade">
                                      <p:cBhvr>
                                        <p:cTn id="10" dur="1000"/>
                                        <p:tgtEl>
                                          <p:spTgt spid="5">
                                            <p:graphicEl>
                                              <a:dgm id="{B59FCF02-CAD2-4D6F-9542-AD86711168C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127117FB-F8A7-4A20-A8A7-EC686DDC76D0}"/>
                                            </p:graphicEl>
                                          </p:spTgt>
                                        </p:tgtEl>
                                        <p:attrNameLst>
                                          <p:attrName>style.visibility</p:attrName>
                                        </p:attrNameLst>
                                      </p:cBhvr>
                                      <p:to>
                                        <p:strVal val="visible"/>
                                      </p:to>
                                    </p:set>
                                    <p:animEffect transition="in" filter="fade">
                                      <p:cBhvr>
                                        <p:cTn id="13" dur="1000"/>
                                        <p:tgtEl>
                                          <p:spTgt spid="5">
                                            <p:graphicEl>
                                              <a:dgm id="{127117FB-F8A7-4A20-A8A7-EC686DDC76D0}"/>
                                            </p:graphic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graphicEl>
                                              <a:dgm id="{DB4CA7C4-FCA1-4127-B20A-2A5C031A3CF4}"/>
                                            </p:graphicEl>
                                          </p:spTgt>
                                        </p:tgtEl>
                                        <p:attrNameLst>
                                          <p:attrName>style.visibility</p:attrName>
                                        </p:attrNameLst>
                                      </p:cBhvr>
                                      <p:to>
                                        <p:strVal val="visible"/>
                                      </p:to>
                                    </p:set>
                                    <p:animEffect transition="in" filter="fade">
                                      <p:cBhvr>
                                        <p:cTn id="17" dur="1000"/>
                                        <p:tgtEl>
                                          <p:spTgt spid="5">
                                            <p:graphicEl>
                                              <a:dgm id="{DB4CA7C4-FCA1-4127-B20A-2A5C031A3CF4}"/>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graphicEl>
                                              <a:dgm id="{BCD8CDD9-0C56-4401-ADB1-8B48DAB2C96F}"/>
                                            </p:graphicEl>
                                          </p:spTgt>
                                        </p:tgtEl>
                                        <p:attrNameLst>
                                          <p:attrName>style.visibility</p:attrName>
                                        </p:attrNameLst>
                                      </p:cBhvr>
                                      <p:to>
                                        <p:strVal val="visible"/>
                                      </p:to>
                                    </p:set>
                                    <p:animEffect transition="in" filter="fade">
                                      <p:cBhvr>
                                        <p:cTn id="20" dur="1000"/>
                                        <p:tgtEl>
                                          <p:spTgt spid="5">
                                            <p:graphicEl>
                                              <a:dgm id="{BCD8CDD9-0C56-4401-ADB1-8B48DAB2C96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7E6FE37A-5DB0-4899-9FCB-0CE39BC185F8}"/>
                                            </p:graphicEl>
                                          </p:spTgt>
                                        </p:tgtEl>
                                        <p:attrNameLst>
                                          <p:attrName>style.visibility</p:attrName>
                                        </p:attrNameLst>
                                      </p:cBhvr>
                                      <p:to>
                                        <p:strVal val="visible"/>
                                      </p:to>
                                    </p:set>
                                    <p:animEffect transition="in" filter="fade">
                                      <p:cBhvr>
                                        <p:cTn id="23" dur="1000"/>
                                        <p:tgtEl>
                                          <p:spTgt spid="5">
                                            <p:graphicEl>
                                              <a:dgm id="{7E6FE37A-5DB0-4899-9FCB-0CE39BC185F8}"/>
                                            </p:graphic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39509775-983E-4110-B989-EE2CD6514BE0}"/>
                                            </p:graphicEl>
                                          </p:spTgt>
                                        </p:tgtEl>
                                        <p:attrNameLst>
                                          <p:attrName>style.visibility</p:attrName>
                                        </p:attrNameLst>
                                      </p:cBhvr>
                                      <p:to>
                                        <p:strVal val="visible"/>
                                      </p:to>
                                    </p:set>
                                    <p:animEffect transition="in" filter="fade">
                                      <p:cBhvr>
                                        <p:cTn id="27" dur="1000"/>
                                        <p:tgtEl>
                                          <p:spTgt spid="5">
                                            <p:graphicEl>
                                              <a:dgm id="{39509775-983E-4110-B989-EE2CD6514BE0}"/>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FF93E135-77D6-48A0-8871-9BC93D705D06}"/>
                                            </p:graphicEl>
                                          </p:spTgt>
                                        </p:tgtEl>
                                        <p:attrNameLst>
                                          <p:attrName>style.visibility</p:attrName>
                                        </p:attrNameLst>
                                      </p:cBhvr>
                                      <p:to>
                                        <p:strVal val="visible"/>
                                      </p:to>
                                    </p:set>
                                    <p:animEffect transition="in" filter="fade">
                                      <p:cBhvr>
                                        <p:cTn id="30" dur="1000"/>
                                        <p:tgtEl>
                                          <p:spTgt spid="5">
                                            <p:graphicEl>
                                              <a:dgm id="{FF93E135-77D6-48A0-8871-9BC93D705D06}"/>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1AEDC777-00B3-41D7-9AE1-23D741E941C3}"/>
                                            </p:graphicEl>
                                          </p:spTgt>
                                        </p:tgtEl>
                                        <p:attrNameLst>
                                          <p:attrName>style.visibility</p:attrName>
                                        </p:attrNameLst>
                                      </p:cBhvr>
                                      <p:to>
                                        <p:strVal val="visible"/>
                                      </p:to>
                                    </p:set>
                                    <p:animEffect transition="in" filter="fade">
                                      <p:cBhvr>
                                        <p:cTn id="33" dur="1000"/>
                                        <p:tgtEl>
                                          <p:spTgt spid="5">
                                            <p:graphicEl>
                                              <a:dgm id="{1AEDC777-00B3-41D7-9AE1-23D741E941C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1" y="520768"/>
            <a:ext cx="11412258" cy="1643934"/>
          </a:xfrm>
        </p:spPr>
        <p:txBody>
          <a:bodyPr>
            <a:normAutofit fontScale="90000"/>
          </a:bodyPr>
          <a:lstStyle/>
          <a:p>
            <a:r>
              <a:rPr lang="en-US" sz="2800" b="1" dirty="0"/>
              <a:t>Gallery – CSS code</a:t>
            </a:r>
            <a:br>
              <a:rPr lang="en-US" sz="2800" dirty="0"/>
            </a:br>
            <a:br>
              <a:rPr lang="en-US" sz="2800" dirty="0"/>
            </a:br>
            <a:r>
              <a:rPr lang="it-IT" sz="2000" dirty="0"/>
              <a:t>In questo file sono state richiamate le stesse funzionalità presenti in quelli precedenti, in quanto si è cercato di ottenere lo stesso effetto richiesto per la pagina Home; con la differenza però che questa volta il contenitore del testo in sovraimpressione è stato impostato per far sì che occupasse l’intera immagine e mostrasse il titolo dell’arredamento con il rispettivo «slogan». Inoltre, anche qui è stata applicata la qualità della pagina responsive.</a:t>
            </a:r>
            <a:endParaRPr lang="en-US" sz="2000" i="1" dirty="0"/>
          </a:p>
        </p:txBody>
      </p:sp>
      <p:pic>
        <p:nvPicPr>
          <p:cNvPr id="7" name="Segnaposto contenuto 6" descr="Immagine che contiene testo&#10;&#10;Descrizione generata automaticamente">
            <a:extLst>
              <a:ext uri="{FF2B5EF4-FFF2-40B4-BE49-F238E27FC236}">
                <a16:creationId xmlns:a16="http://schemas.microsoft.com/office/drawing/2014/main" id="{406AAD15-4D9C-2E81-04C4-0121CFA5927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52725" y="2351681"/>
            <a:ext cx="1790700" cy="4073533"/>
          </a:xfrm>
        </p:spPr>
      </p:pic>
      <p:pic>
        <p:nvPicPr>
          <p:cNvPr id="11" name="Segnaposto contenuto 10" descr="Immagine che contiene testo&#10;&#10;Descrizione generata automaticamente">
            <a:extLst>
              <a:ext uri="{FF2B5EF4-FFF2-40B4-BE49-F238E27FC236}">
                <a16:creationId xmlns:a16="http://schemas.microsoft.com/office/drawing/2014/main" id="{93615E4B-763C-DB15-2A1C-0ED00024C7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48577" y="2351681"/>
            <a:ext cx="2324098" cy="4073375"/>
          </a:xfrm>
        </p:spPr>
      </p:pic>
    </p:spTree>
    <p:extLst>
      <p:ext uri="{BB962C8B-B14F-4D97-AF65-F5344CB8AC3E}">
        <p14:creationId xmlns:p14="http://schemas.microsoft.com/office/powerpoint/2010/main" val="54519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1" y="545336"/>
            <a:ext cx="11412258" cy="1643934"/>
          </a:xfrm>
        </p:spPr>
        <p:txBody>
          <a:bodyPr>
            <a:normAutofit fontScale="90000"/>
          </a:bodyPr>
          <a:lstStyle/>
          <a:p>
            <a:r>
              <a:rPr lang="en-US" sz="2800" b="1" dirty="0" err="1"/>
              <a:t>Composizione</a:t>
            </a:r>
            <a:r>
              <a:rPr lang="en-US" sz="2800" b="1" dirty="0"/>
              <a:t> – PHP code</a:t>
            </a:r>
            <a:br>
              <a:rPr lang="en-US" sz="2800" dirty="0"/>
            </a:br>
            <a:br>
              <a:rPr lang="en-US" sz="2800" dirty="0"/>
            </a:br>
            <a:r>
              <a:rPr lang="it-IT" sz="2000" dirty="0"/>
              <a:t>Ad accesso eseguito, il visitatore del sito verrà riportato alla Home dalla quale potrà poi accedere alla composizione degli appartamenti allo stesso modo di quello indicato precedentemente. La struttura della pagina di composizione vede un utilizzo maggiore del codice PHP in quanto vengono effettuate operazioni di prelievo dal database di appoggio delle informazioni richieste e, successivamente, di stampa di quest’ultime tramite i comandi </a:t>
            </a:r>
            <a:r>
              <a:rPr lang="it-IT" sz="2000" i="1" dirty="0" err="1"/>
              <a:t>echo</a:t>
            </a:r>
            <a:r>
              <a:rPr lang="it-IT" sz="2000" dirty="0"/>
              <a:t> e quelli noti del </a:t>
            </a:r>
            <a:r>
              <a:rPr lang="it-IT" sz="2000" i="1" dirty="0"/>
              <a:t>HTML</a:t>
            </a:r>
            <a:r>
              <a:rPr lang="it-IT" sz="2000" dirty="0"/>
              <a:t>.</a:t>
            </a:r>
            <a:endParaRPr lang="en-US" sz="2000" i="1" dirty="0"/>
          </a:p>
        </p:txBody>
      </p:sp>
      <p:pic>
        <p:nvPicPr>
          <p:cNvPr id="16" name="Segnaposto contenuto 15" descr="Immagine che contiene testo&#10;&#10;Descrizione generata automaticamente">
            <a:extLst>
              <a:ext uri="{FF2B5EF4-FFF2-40B4-BE49-F238E27FC236}">
                <a16:creationId xmlns:a16="http://schemas.microsoft.com/office/drawing/2014/main" id="{D5673B7B-D57E-2A38-CB30-18C6F38E5E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69966" y="2357307"/>
            <a:ext cx="4115917" cy="4048664"/>
          </a:xfrm>
        </p:spPr>
      </p:pic>
      <p:pic>
        <p:nvPicPr>
          <p:cNvPr id="14" name="Segnaposto contenuto 13" descr="Immagine che contiene testo&#10;&#10;Descrizione generata automaticamente">
            <a:extLst>
              <a:ext uri="{FF2B5EF4-FFF2-40B4-BE49-F238E27FC236}">
                <a16:creationId xmlns:a16="http://schemas.microsoft.com/office/drawing/2014/main" id="{014BA22D-C4AA-454B-33E7-3F520D62E03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23302" y="2360645"/>
            <a:ext cx="3180710" cy="4045326"/>
          </a:xfrm>
        </p:spPr>
      </p:pic>
    </p:spTree>
    <p:extLst>
      <p:ext uri="{BB962C8B-B14F-4D97-AF65-F5344CB8AC3E}">
        <p14:creationId xmlns:p14="http://schemas.microsoft.com/office/powerpoint/2010/main" val="414530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1" y="545336"/>
            <a:ext cx="11412258" cy="1643934"/>
          </a:xfrm>
        </p:spPr>
        <p:txBody>
          <a:bodyPr>
            <a:normAutofit fontScale="90000"/>
          </a:bodyPr>
          <a:lstStyle/>
          <a:p>
            <a:r>
              <a:rPr lang="en-US" sz="2800" b="1" dirty="0" err="1"/>
              <a:t>Arredamento</a:t>
            </a:r>
            <a:r>
              <a:rPr lang="en-US" sz="2800" b="1" dirty="0"/>
              <a:t> (</a:t>
            </a:r>
            <a:r>
              <a:rPr lang="en-US" sz="2800" b="1" dirty="0" err="1"/>
              <a:t>Composizione</a:t>
            </a:r>
            <a:r>
              <a:rPr lang="en-US" sz="2800" b="1" dirty="0"/>
              <a:t>) – CSS code</a:t>
            </a:r>
            <a:br>
              <a:rPr lang="en-US" sz="2800" dirty="0"/>
            </a:br>
            <a:br>
              <a:rPr lang="en-US" sz="2800" dirty="0"/>
            </a:br>
            <a:r>
              <a:rPr lang="it-IT" sz="2000" dirty="0"/>
              <a:t>Anche qui, per la presentazione della foto dell’arredamento e del testo esplicativo, sono state utilizzate classi presenti in altri fogli di stile come </a:t>
            </a:r>
            <a:r>
              <a:rPr lang="it-IT" sz="2000" i="1" dirty="0"/>
              <a:t>container</a:t>
            </a:r>
            <a:r>
              <a:rPr lang="it-IT" sz="2000" dirty="0"/>
              <a:t>, </a:t>
            </a:r>
            <a:r>
              <a:rPr lang="it-IT" sz="2000" i="1" dirty="0"/>
              <a:t>overlay</a:t>
            </a:r>
            <a:r>
              <a:rPr lang="it-IT" sz="2000" dirty="0"/>
              <a:t> e </a:t>
            </a:r>
            <a:r>
              <a:rPr lang="it-IT" sz="2000" i="1" dirty="0"/>
              <a:t>text</a:t>
            </a:r>
            <a:r>
              <a:rPr lang="it-IT" sz="2000" dirty="0"/>
              <a:t>. A queste si vanno poi ad aggiungere le configurazioni di </a:t>
            </a:r>
            <a:r>
              <a:rPr lang="it-IT" sz="2000" i="1" dirty="0"/>
              <a:t>@media</a:t>
            </a:r>
            <a:r>
              <a:rPr lang="it-IT" sz="2000" dirty="0"/>
              <a:t> per rendere il contenuto responsive. L’unica differenza sostanziale è stata che nella casella di testo si è andata ad inserire anche la descrizione dell’arredo.</a:t>
            </a:r>
            <a:endParaRPr lang="en-US" sz="2000" i="1" dirty="0"/>
          </a:p>
        </p:txBody>
      </p:sp>
      <p:pic>
        <p:nvPicPr>
          <p:cNvPr id="7" name="Segnaposto contenuto 6" descr="Immagine che contiene testo&#10;&#10;Descrizione generata automaticamente">
            <a:extLst>
              <a:ext uri="{FF2B5EF4-FFF2-40B4-BE49-F238E27FC236}">
                <a16:creationId xmlns:a16="http://schemas.microsoft.com/office/drawing/2014/main" id="{F6787D97-2526-5431-36FF-5C2AF19813E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7617" y="2564577"/>
            <a:ext cx="3116480" cy="3748087"/>
          </a:xfrm>
        </p:spPr>
      </p:pic>
      <p:pic>
        <p:nvPicPr>
          <p:cNvPr id="9" name="Segnaposto contenuto 8" descr="Immagine che contiene testo&#10;&#10;Descrizione generata automaticamente">
            <a:extLst>
              <a:ext uri="{FF2B5EF4-FFF2-40B4-BE49-F238E27FC236}">
                <a16:creationId xmlns:a16="http://schemas.microsoft.com/office/drawing/2014/main" id="{2D726F5B-97E1-97FF-F8EA-F18BC8A95B1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43825" y="2563645"/>
            <a:ext cx="2251076" cy="3749019"/>
          </a:xfrm>
        </p:spPr>
      </p:pic>
    </p:spTree>
    <p:extLst>
      <p:ext uri="{BB962C8B-B14F-4D97-AF65-F5344CB8AC3E}">
        <p14:creationId xmlns:p14="http://schemas.microsoft.com/office/powerpoint/2010/main" val="219707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89870" y="787931"/>
            <a:ext cx="11432015" cy="1722004"/>
          </a:xfrm>
        </p:spPr>
        <p:txBody>
          <a:bodyPr>
            <a:normAutofit fontScale="90000"/>
          </a:bodyPr>
          <a:lstStyle/>
          <a:p>
            <a:r>
              <a:rPr lang="en-US" sz="2800" b="1" dirty="0" err="1"/>
              <a:t>Mobili</a:t>
            </a:r>
            <a:r>
              <a:rPr lang="en-US" sz="2800" b="1" dirty="0"/>
              <a:t> (</a:t>
            </a:r>
            <a:r>
              <a:rPr lang="en-US" sz="2800" b="1" dirty="0" err="1"/>
              <a:t>Composizione</a:t>
            </a:r>
            <a:r>
              <a:rPr lang="en-US" sz="2800" b="1" dirty="0"/>
              <a:t>) – CSS code</a:t>
            </a:r>
            <a:br>
              <a:rPr lang="en-US" sz="2800" dirty="0"/>
            </a:br>
            <a:br>
              <a:rPr lang="en-US" sz="2800" dirty="0"/>
            </a:br>
            <a:r>
              <a:rPr lang="it-IT" sz="2000" dirty="0"/>
              <a:t>Consiste nella novità della pagina, in quanto vede la presenza di una sezione in cui vengono mostrati i mobili disponibili che vanno a comporre quell’arredamento sul quale l’utente ha deciso di approfondire la visione. Sono organizzati in una griglia dove ogni casella costituisce un container di un mobile. All’interno di questo viene mostrato il nome del mobile e una sua descrizione. Le dimensioni sono state imposte in modo da rendere il tutto più equilibrato e simmetrico e la pagina è stata resa responsive. Anche in questo caso si sono impiegate delle combinazioni di selettori per lavorare sugli elementi di una classe o sui figli di quest’ultima.</a:t>
            </a:r>
            <a:endParaRPr lang="en-US" sz="2000" i="1" dirty="0"/>
          </a:p>
        </p:txBody>
      </p:sp>
      <p:pic>
        <p:nvPicPr>
          <p:cNvPr id="16" name="Segnaposto contenuto 15" descr="Immagine che contiene testo&#10;&#10;Descrizione generata automaticamente">
            <a:extLst>
              <a:ext uri="{FF2B5EF4-FFF2-40B4-BE49-F238E27FC236}">
                <a16:creationId xmlns:a16="http://schemas.microsoft.com/office/drawing/2014/main" id="{3E98FFB8-AE98-F675-52BB-5FA6F1C2AA7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94750" y="2865498"/>
            <a:ext cx="1796380" cy="3614714"/>
          </a:xfrm>
        </p:spPr>
      </p:pic>
      <p:pic>
        <p:nvPicPr>
          <p:cNvPr id="14" name="Segnaposto contenuto 13" descr="Immagine che contiene testo&#10;&#10;Descrizione generata automaticamente">
            <a:extLst>
              <a:ext uri="{FF2B5EF4-FFF2-40B4-BE49-F238E27FC236}">
                <a16:creationId xmlns:a16="http://schemas.microsoft.com/office/drawing/2014/main" id="{ADD9A0C9-FD37-3918-333E-81A5173F3C3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08410" y="2865499"/>
            <a:ext cx="1688841" cy="3614713"/>
          </a:xfrm>
        </p:spPr>
      </p:pic>
    </p:spTree>
    <p:extLst>
      <p:ext uri="{BB962C8B-B14F-4D97-AF65-F5344CB8AC3E}">
        <p14:creationId xmlns:p14="http://schemas.microsoft.com/office/powerpoint/2010/main" val="112024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48650" y="403478"/>
            <a:ext cx="3552823" cy="1145403"/>
          </a:xfrm>
        </p:spPr>
        <p:txBody>
          <a:bodyPr anchor="b">
            <a:normAutofit fontScale="90000"/>
          </a:bodyPr>
          <a:lstStyle/>
          <a:p>
            <a:r>
              <a:rPr lang="en-US" b="1" dirty="0"/>
              <a:t>Warning (</a:t>
            </a:r>
            <a:r>
              <a:rPr lang="en-US" b="1" dirty="0" err="1"/>
              <a:t>Composizione</a:t>
            </a:r>
            <a:r>
              <a:rPr lang="en-US" b="1" dirty="0"/>
              <a:t>) – CSS code</a:t>
            </a:r>
          </a:p>
        </p:txBody>
      </p:sp>
      <p:sp>
        <p:nvSpPr>
          <p:cNvPr id="23" name="Text Placeholder 4">
            <a:extLst>
              <a:ext uri="{FF2B5EF4-FFF2-40B4-BE49-F238E27FC236}">
                <a16:creationId xmlns:a16="http://schemas.microsoft.com/office/drawing/2014/main" id="{57B03834-FFD0-3257-49EE-DD880A68FCBE}"/>
              </a:ext>
            </a:extLst>
          </p:cNvPr>
          <p:cNvSpPr>
            <a:spLocks noGrp="1"/>
          </p:cNvSpPr>
          <p:nvPr>
            <p:ph type="body" sz="half" idx="2"/>
          </p:nvPr>
        </p:nvSpPr>
        <p:spPr>
          <a:xfrm>
            <a:off x="8248650" y="1483567"/>
            <a:ext cx="3552823" cy="4970955"/>
          </a:xfrm>
        </p:spPr>
        <p:txBody>
          <a:bodyPr>
            <a:noAutofit/>
          </a:bodyPr>
          <a:lstStyle/>
          <a:p>
            <a:pPr>
              <a:lnSpc>
                <a:spcPct val="100000"/>
              </a:lnSpc>
            </a:pPr>
            <a:r>
              <a:rPr lang="en-US" sz="1700" dirty="0" err="1"/>
              <a:t>Cliccando</a:t>
            </a:r>
            <a:r>
              <a:rPr lang="en-US" sz="1700" dirty="0"/>
              <a:t> </a:t>
            </a:r>
            <a:r>
              <a:rPr lang="en-US" sz="1700" dirty="0" err="1"/>
              <a:t>su</a:t>
            </a:r>
            <a:r>
              <a:rPr lang="en-US" sz="1700" dirty="0"/>
              <a:t> uno </a:t>
            </a:r>
            <a:r>
              <a:rPr lang="en-US" sz="1700" dirty="0" err="1"/>
              <a:t>degli</a:t>
            </a:r>
            <a:r>
              <a:rPr lang="en-US" sz="1700" dirty="0"/>
              <a:t> </a:t>
            </a:r>
            <a:r>
              <a:rPr lang="en-US" sz="1700" dirty="0" err="1"/>
              <a:t>arredamenti</a:t>
            </a:r>
            <a:r>
              <a:rPr lang="en-US" sz="1700" dirty="0"/>
              <a:t> </a:t>
            </a:r>
            <a:r>
              <a:rPr lang="en-US" sz="1700" dirty="0" err="1"/>
              <a:t>presenti</a:t>
            </a:r>
            <a:r>
              <a:rPr lang="en-US" sz="1700" dirty="0"/>
              <a:t> </a:t>
            </a:r>
            <a:r>
              <a:rPr lang="en-US" sz="1700" dirty="0" err="1"/>
              <a:t>all’interno</a:t>
            </a:r>
            <a:r>
              <a:rPr lang="en-US" sz="1700" dirty="0"/>
              <a:t> </a:t>
            </a:r>
            <a:r>
              <a:rPr lang="en-US" sz="1700" dirty="0" err="1"/>
              <a:t>della</a:t>
            </a:r>
            <a:r>
              <a:rPr lang="en-US" sz="1700" dirty="0"/>
              <a:t> gallery </a:t>
            </a:r>
            <a:r>
              <a:rPr lang="en-US" sz="1700" dirty="0" err="1"/>
              <a:t>si</a:t>
            </a:r>
            <a:r>
              <a:rPr lang="en-US" sz="1700" dirty="0"/>
              <a:t> accede ad </a:t>
            </a:r>
            <a:r>
              <a:rPr lang="en-US" sz="1700" dirty="0" err="1"/>
              <a:t>una</a:t>
            </a:r>
            <a:r>
              <a:rPr lang="en-US" sz="1700" dirty="0"/>
              <a:t> </a:t>
            </a:r>
            <a:r>
              <a:rPr lang="en-US" sz="1700" dirty="0" err="1"/>
              <a:t>pagina</a:t>
            </a:r>
            <a:r>
              <a:rPr lang="en-US" sz="1700" dirty="0"/>
              <a:t> </a:t>
            </a:r>
            <a:r>
              <a:rPr lang="en-US" sz="1700" dirty="0" err="1"/>
              <a:t>chiamata</a:t>
            </a:r>
            <a:r>
              <a:rPr lang="en-US" sz="1700" dirty="0"/>
              <a:t> </a:t>
            </a:r>
            <a:r>
              <a:rPr lang="en-US" sz="1700" i="1" dirty="0" err="1"/>
              <a:t>Composizione</a:t>
            </a:r>
            <a:r>
              <a:rPr lang="en-US" sz="1700" dirty="0"/>
              <a:t>. </a:t>
            </a:r>
            <a:r>
              <a:rPr lang="en-US" sz="1700" dirty="0" err="1"/>
              <a:t>Affinché</a:t>
            </a:r>
            <a:r>
              <a:rPr lang="en-US" sz="1700" dirty="0"/>
              <a:t> il </a:t>
            </a:r>
            <a:r>
              <a:rPr lang="en-US" sz="1700" dirty="0" err="1"/>
              <a:t>processo</a:t>
            </a:r>
            <a:r>
              <a:rPr lang="en-US" sz="1700" dirty="0"/>
              <a:t> </a:t>
            </a:r>
            <a:r>
              <a:rPr lang="en-US" sz="1700" dirty="0" err="1"/>
              <a:t>vada</a:t>
            </a:r>
            <a:r>
              <a:rPr lang="en-US" sz="1700" dirty="0"/>
              <a:t> a </a:t>
            </a:r>
            <a:r>
              <a:rPr lang="en-US" sz="1700" dirty="0" err="1"/>
              <a:t>buon</a:t>
            </a:r>
            <a:r>
              <a:rPr lang="en-US" sz="1700" dirty="0"/>
              <a:t> fine, </a:t>
            </a:r>
            <a:r>
              <a:rPr lang="en-US" sz="1700" dirty="0" err="1"/>
              <a:t>tuttavia</a:t>
            </a:r>
            <a:r>
              <a:rPr lang="en-US" sz="1700" dirty="0"/>
              <a:t>, è </a:t>
            </a:r>
            <a:r>
              <a:rPr lang="en-US" sz="1700" dirty="0" err="1"/>
              <a:t>necessario</a:t>
            </a:r>
            <a:r>
              <a:rPr lang="en-US" sz="1700" dirty="0"/>
              <a:t> </a:t>
            </a:r>
            <a:r>
              <a:rPr lang="en-US" sz="1700" dirty="0" err="1"/>
              <a:t>effettuare</a:t>
            </a:r>
            <a:r>
              <a:rPr lang="en-US" sz="1700" dirty="0"/>
              <a:t> il login. In </a:t>
            </a:r>
            <a:r>
              <a:rPr lang="en-US" sz="1700" dirty="0" err="1"/>
              <a:t>caso</a:t>
            </a:r>
            <a:r>
              <a:rPr lang="en-US" sz="1700" dirty="0"/>
              <a:t> </a:t>
            </a:r>
            <a:r>
              <a:rPr lang="en-US" sz="1700" dirty="0" err="1"/>
              <a:t>negativo</a:t>
            </a:r>
            <a:r>
              <a:rPr lang="en-US" sz="1700" dirty="0"/>
              <a:t>, </a:t>
            </a:r>
            <a:r>
              <a:rPr lang="en-US" sz="1700" dirty="0" err="1"/>
              <a:t>allora</a:t>
            </a:r>
            <a:r>
              <a:rPr lang="en-US" sz="1700" dirty="0"/>
              <a:t> </a:t>
            </a:r>
            <a:r>
              <a:rPr lang="en-US" sz="1700" dirty="0" err="1"/>
              <a:t>sullo</a:t>
            </a:r>
            <a:r>
              <a:rPr lang="en-US" sz="1700" dirty="0"/>
              <a:t> </a:t>
            </a:r>
            <a:r>
              <a:rPr lang="en-US" sz="1700" dirty="0" err="1"/>
              <a:t>schermo</a:t>
            </a:r>
            <a:r>
              <a:rPr lang="en-US" sz="1700" dirty="0"/>
              <a:t> </a:t>
            </a:r>
            <a:r>
              <a:rPr lang="en-US" sz="1700" dirty="0" err="1"/>
              <a:t>dell’utente</a:t>
            </a:r>
            <a:r>
              <a:rPr lang="en-US" sz="1700" dirty="0"/>
              <a:t> </a:t>
            </a:r>
            <a:r>
              <a:rPr lang="en-US" sz="1700" dirty="0" err="1"/>
              <a:t>verrà</a:t>
            </a:r>
            <a:r>
              <a:rPr lang="en-US" sz="1700" dirty="0"/>
              <a:t> </a:t>
            </a:r>
            <a:r>
              <a:rPr lang="en-US" sz="1700" dirty="0" err="1"/>
              <a:t>stampato</a:t>
            </a:r>
            <a:r>
              <a:rPr lang="en-US" sz="1700" dirty="0"/>
              <a:t> un </a:t>
            </a:r>
            <a:r>
              <a:rPr lang="en-US" sz="1700" dirty="0" err="1"/>
              <a:t>messaggio</a:t>
            </a:r>
            <a:r>
              <a:rPr lang="en-US" sz="1700" dirty="0"/>
              <a:t> </a:t>
            </a:r>
            <a:r>
              <a:rPr lang="en-US" sz="1700" dirty="0" err="1"/>
              <a:t>che</a:t>
            </a:r>
            <a:r>
              <a:rPr lang="en-US" sz="1700" dirty="0"/>
              <a:t> </a:t>
            </a:r>
            <a:r>
              <a:rPr lang="en-US" sz="1700" dirty="0" err="1"/>
              <a:t>esorti</a:t>
            </a:r>
            <a:r>
              <a:rPr lang="en-US" sz="1700" dirty="0"/>
              <a:t> </a:t>
            </a:r>
            <a:r>
              <a:rPr lang="en-US" sz="1700" dirty="0" err="1"/>
              <a:t>questo</a:t>
            </a:r>
            <a:r>
              <a:rPr lang="en-US" sz="1700" dirty="0"/>
              <a:t> a </a:t>
            </a:r>
            <a:r>
              <a:rPr lang="en-US" sz="1700" dirty="0" err="1"/>
              <a:t>iscriversi</a:t>
            </a:r>
            <a:r>
              <a:rPr lang="en-US" sz="1700" dirty="0"/>
              <a:t> o </a:t>
            </a:r>
            <a:r>
              <a:rPr lang="en-US" sz="1700" dirty="0" err="1"/>
              <a:t>accedere</a:t>
            </a:r>
            <a:r>
              <a:rPr lang="en-US" sz="1700" dirty="0"/>
              <a:t> al </a:t>
            </a:r>
            <a:r>
              <a:rPr lang="en-US" sz="1700" dirty="0" err="1"/>
              <a:t>sito</a:t>
            </a:r>
            <a:r>
              <a:rPr lang="en-US" sz="1700" dirty="0"/>
              <a:t>. Il </a:t>
            </a:r>
            <a:r>
              <a:rPr lang="en-US" sz="1700" dirty="0" err="1"/>
              <a:t>tutto</a:t>
            </a:r>
            <a:r>
              <a:rPr lang="en-US" sz="1700" dirty="0"/>
              <a:t> è </a:t>
            </a:r>
            <a:r>
              <a:rPr lang="en-US" sz="1700" dirty="0" err="1"/>
              <a:t>strutturato</a:t>
            </a:r>
            <a:r>
              <a:rPr lang="en-US" sz="1700" dirty="0"/>
              <a:t> in CSS in modo </a:t>
            </a:r>
            <a:r>
              <a:rPr lang="en-US" sz="1700" dirty="0" err="1"/>
              <a:t>che</a:t>
            </a:r>
            <a:r>
              <a:rPr lang="en-US" sz="1700" dirty="0"/>
              <a:t> il testo </a:t>
            </a:r>
            <a:r>
              <a:rPr lang="en-US" sz="1700" dirty="0" err="1"/>
              <a:t>compaia</a:t>
            </a:r>
            <a:r>
              <a:rPr lang="en-US" sz="1700" dirty="0"/>
              <a:t>, </a:t>
            </a:r>
            <a:r>
              <a:rPr lang="en-US" sz="1700" dirty="0" err="1"/>
              <a:t>anche</a:t>
            </a:r>
            <a:r>
              <a:rPr lang="en-US" sz="1700" dirty="0"/>
              <a:t> qui, in </a:t>
            </a:r>
            <a:r>
              <a:rPr lang="en-US" sz="1700" dirty="0" err="1"/>
              <a:t>sovrimpressione</a:t>
            </a:r>
            <a:r>
              <a:rPr lang="en-US" sz="1700" dirty="0"/>
              <a:t> a </a:t>
            </a:r>
            <a:r>
              <a:rPr lang="en-US" sz="1700" dirty="0" err="1"/>
              <a:t>un’immagine</a:t>
            </a:r>
            <a:r>
              <a:rPr lang="en-US" sz="1700" dirty="0"/>
              <a:t> </a:t>
            </a:r>
            <a:r>
              <a:rPr lang="en-US" sz="1700" dirty="0" err="1"/>
              <a:t>utilizzata</a:t>
            </a:r>
            <a:r>
              <a:rPr lang="en-US" sz="1700" dirty="0"/>
              <a:t> come </a:t>
            </a:r>
            <a:r>
              <a:rPr lang="en-US" sz="1700" dirty="0" err="1"/>
              <a:t>sfondo</a:t>
            </a:r>
            <a:r>
              <a:rPr lang="en-US" sz="1700" dirty="0"/>
              <a:t>. Qui </a:t>
            </a:r>
            <a:r>
              <a:rPr lang="en-US" sz="1700" dirty="0" err="1"/>
              <a:t>sono</a:t>
            </a:r>
            <a:r>
              <a:rPr lang="en-US" sz="1700" dirty="0"/>
              <a:t> </a:t>
            </a:r>
            <a:r>
              <a:rPr lang="en-US" sz="1700" dirty="0" err="1"/>
              <a:t>riportati</a:t>
            </a:r>
            <a:r>
              <a:rPr lang="en-US" sz="1700" dirty="0"/>
              <a:t> tutti </a:t>
            </a:r>
            <a:r>
              <a:rPr lang="en-US" sz="1700" dirty="0" err="1"/>
              <a:t>i</a:t>
            </a:r>
            <a:r>
              <a:rPr lang="en-US" sz="1700" dirty="0"/>
              <a:t> </a:t>
            </a:r>
            <a:r>
              <a:rPr lang="en-US" sz="1700" dirty="0" err="1"/>
              <a:t>comandi</a:t>
            </a:r>
            <a:r>
              <a:rPr lang="en-US" sz="1700" dirty="0"/>
              <a:t> </a:t>
            </a:r>
            <a:r>
              <a:rPr lang="en-US" sz="1700" dirty="0" err="1"/>
              <a:t>applicati</a:t>
            </a:r>
            <a:r>
              <a:rPr lang="en-US" sz="1700" dirty="0"/>
              <a:t> per </a:t>
            </a:r>
            <a:r>
              <a:rPr lang="en-US" sz="1700" dirty="0" err="1"/>
              <a:t>una</a:t>
            </a:r>
            <a:r>
              <a:rPr lang="en-US" sz="1700" dirty="0"/>
              <a:t> </a:t>
            </a:r>
            <a:r>
              <a:rPr lang="en-US" sz="1700" dirty="0" err="1"/>
              <a:t>riuscita</a:t>
            </a:r>
            <a:r>
              <a:rPr lang="en-US" sz="1700" dirty="0"/>
              <a:t> </a:t>
            </a:r>
            <a:r>
              <a:rPr lang="en-US" sz="1700" dirty="0" err="1"/>
              <a:t>scenografica</a:t>
            </a:r>
            <a:r>
              <a:rPr lang="en-US" sz="1700" dirty="0"/>
              <a:t> </a:t>
            </a:r>
            <a:r>
              <a:rPr lang="en-US" sz="1700" dirty="0" err="1"/>
              <a:t>della</a:t>
            </a:r>
            <a:r>
              <a:rPr lang="en-US" sz="1700" dirty="0"/>
              <a:t> </a:t>
            </a:r>
            <a:r>
              <a:rPr lang="en-US" sz="1700" dirty="0" err="1"/>
              <a:t>pagina</a:t>
            </a:r>
            <a:r>
              <a:rPr lang="en-US" sz="1700" dirty="0"/>
              <a:t>.</a:t>
            </a:r>
          </a:p>
        </p:txBody>
      </p:sp>
      <p:pic>
        <p:nvPicPr>
          <p:cNvPr id="4" name="Immagine 3" descr="Immagine che contiene testo&#10;&#10;Descrizione generata automaticamente">
            <a:extLst>
              <a:ext uri="{FF2B5EF4-FFF2-40B4-BE49-F238E27FC236}">
                <a16:creationId xmlns:a16="http://schemas.microsoft.com/office/drawing/2014/main" id="{3FA88C4E-3FDF-05EC-1D21-3F1F27B0F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13" y="686931"/>
            <a:ext cx="7660383" cy="5484137"/>
          </a:xfrm>
          <a:prstGeom prst="rect">
            <a:avLst/>
          </a:prstGeom>
        </p:spPr>
      </p:pic>
    </p:spTree>
    <p:extLst>
      <p:ext uri="{BB962C8B-B14F-4D97-AF65-F5344CB8AC3E}">
        <p14:creationId xmlns:p14="http://schemas.microsoft.com/office/powerpoint/2010/main" val="308313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7090904E-317D-7C24-8147-AA6657781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514570"/>
            <a:ext cx="7696201" cy="3828859"/>
          </a:xfrm>
          <a:prstGeom prst="rect">
            <a:avLst/>
          </a:prstGeom>
          <a:noFill/>
          <a:ln>
            <a:noFill/>
          </a:ln>
        </p:spPr>
      </p:pic>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66922" y="373224"/>
            <a:ext cx="3554964" cy="1586205"/>
          </a:xfrm>
        </p:spPr>
        <p:txBody>
          <a:bodyPr anchor="b">
            <a:normAutofit fontScale="90000"/>
          </a:bodyPr>
          <a:lstStyle/>
          <a:p>
            <a:pPr>
              <a:lnSpc>
                <a:spcPct val="90000"/>
              </a:lnSpc>
            </a:pPr>
            <a:r>
              <a:rPr lang="en-US" b="1" dirty="0" err="1"/>
              <a:t>Inserimento</a:t>
            </a:r>
            <a:r>
              <a:rPr lang="en-US" b="1" dirty="0"/>
              <a:t> </a:t>
            </a:r>
            <a:r>
              <a:rPr lang="en-US" b="1" dirty="0" err="1"/>
              <a:t>commenti</a:t>
            </a:r>
            <a:r>
              <a:rPr lang="en-US" b="1" dirty="0"/>
              <a:t> (</a:t>
            </a:r>
            <a:r>
              <a:rPr lang="en-US" b="1" dirty="0" err="1"/>
              <a:t>Composizione</a:t>
            </a:r>
            <a:r>
              <a:rPr lang="en-US" b="1" dirty="0"/>
              <a:t>) – PHP code</a:t>
            </a:r>
          </a:p>
        </p:txBody>
      </p:sp>
      <p:sp>
        <p:nvSpPr>
          <p:cNvPr id="30" name="Text Placeholder 4">
            <a:extLst>
              <a:ext uri="{FF2B5EF4-FFF2-40B4-BE49-F238E27FC236}">
                <a16:creationId xmlns:a16="http://schemas.microsoft.com/office/drawing/2014/main" id="{6BB8D3D1-8F32-1704-BFFE-30C62219BDA3}"/>
              </a:ext>
            </a:extLst>
          </p:cNvPr>
          <p:cNvSpPr>
            <a:spLocks noGrp="1"/>
          </p:cNvSpPr>
          <p:nvPr>
            <p:ph type="body" sz="half" idx="2"/>
          </p:nvPr>
        </p:nvSpPr>
        <p:spPr>
          <a:xfrm>
            <a:off x="8266921" y="1959428"/>
            <a:ext cx="3554963" cy="4525347"/>
          </a:xfrm>
        </p:spPr>
        <p:txBody>
          <a:bodyPr/>
          <a:lstStyle/>
          <a:p>
            <a:r>
              <a:rPr lang="en-US" dirty="0"/>
              <a:t>La </a:t>
            </a:r>
            <a:r>
              <a:rPr lang="en-US" dirty="0" err="1"/>
              <a:t>schermata</a:t>
            </a:r>
            <a:r>
              <a:rPr lang="en-US" dirty="0"/>
              <a:t> qui di </a:t>
            </a:r>
            <a:r>
              <a:rPr lang="en-US" dirty="0" err="1"/>
              <a:t>fianco</a:t>
            </a:r>
            <a:r>
              <a:rPr lang="en-US" dirty="0"/>
              <a:t> </a:t>
            </a:r>
            <a:r>
              <a:rPr lang="en-US" dirty="0" err="1"/>
              <a:t>mostra</a:t>
            </a:r>
            <a:r>
              <a:rPr lang="en-US" dirty="0"/>
              <a:t> il </a:t>
            </a:r>
            <a:r>
              <a:rPr lang="en-US" dirty="0" err="1"/>
              <a:t>codice</a:t>
            </a:r>
            <a:r>
              <a:rPr lang="en-US" dirty="0"/>
              <a:t> PHP </a:t>
            </a:r>
            <a:r>
              <a:rPr lang="en-US" dirty="0" err="1"/>
              <a:t>utilizzato</a:t>
            </a:r>
            <a:r>
              <a:rPr lang="en-US" dirty="0"/>
              <a:t> per </a:t>
            </a:r>
            <a:r>
              <a:rPr lang="en-US" dirty="0" err="1"/>
              <a:t>includere</a:t>
            </a:r>
            <a:r>
              <a:rPr lang="en-US" dirty="0"/>
              <a:t> </a:t>
            </a:r>
            <a:r>
              <a:rPr lang="en-US" dirty="0" err="1"/>
              <a:t>una</a:t>
            </a:r>
            <a:r>
              <a:rPr lang="en-US" dirty="0"/>
              <a:t> </a:t>
            </a:r>
            <a:r>
              <a:rPr lang="en-US" dirty="0" err="1"/>
              <a:t>sezione</a:t>
            </a:r>
            <a:r>
              <a:rPr lang="en-US" dirty="0"/>
              <a:t> di </a:t>
            </a:r>
            <a:r>
              <a:rPr lang="en-US" dirty="0" err="1"/>
              <a:t>inserimento</a:t>
            </a:r>
            <a:r>
              <a:rPr lang="en-US" dirty="0"/>
              <a:t> </a:t>
            </a:r>
            <a:r>
              <a:rPr lang="en-US" dirty="0" err="1"/>
              <a:t>commenti</a:t>
            </a:r>
            <a:r>
              <a:rPr lang="en-US" dirty="0"/>
              <a:t> da </a:t>
            </a:r>
            <a:r>
              <a:rPr lang="en-US" dirty="0" err="1"/>
              <a:t>parte</a:t>
            </a:r>
            <a:r>
              <a:rPr lang="en-US" dirty="0"/>
              <a:t> di un </a:t>
            </a:r>
            <a:r>
              <a:rPr lang="en-US" dirty="0" err="1"/>
              <a:t>profilo</a:t>
            </a:r>
            <a:r>
              <a:rPr lang="en-US" dirty="0"/>
              <a:t> al di sotto </a:t>
            </a:r>
            <a:r>
              <a:rPr lang="en-US" dirty="0" err="1"/>
              <a:t>della</a:t>
            </a:r>
            <a:r>
              <a:rPr lang="en-US" dirty="0"/>
              <a:t> </a:t>
            </a:r>
            <a:r>
              <a:rPr lang="en-US" dirty="0" err="1"/>
              <a:t>composizione</a:t>
            </a:r>
            <a:r>
              <a:rPr lang="en-US" dirty="0"/>
              <a:t> di un </a:t>
            </a:r>
            <a:r>
              <a:rPr lang="en-US" dirty="0" err="1"/>
              <a:t>arredamento</a:t>
            </a:r>
            <a:r>
              <a:rPr lang="en-US" dirty="0"/>
              <a:t>. </a:t>
            </a:r>
            <a:r>
              <a:rPr lang="en-US" dirty="0" err="1"/>
              <a:t>Sono</a:t>
            </a:r>
            <a:r>
              <a:rPr lang="en-US" dirty="0"/>
              <a:t> </a:t>
            </a:r>
            <a:r>
              <a:rPr lang="en-US" dirty="0" err="1"/>
              <a:t>stati</a:t>
            </a:r>
            <a:r>
              <a:rPr lang="en-US" dirty="0"/>
              <a:t> </a:t>
            </a:r>
            <a:r>
              <a:rPr lang="en-US" dirty="0" err="1"/>
              <a:t>utilizzati</a:t>
            </a:r>
            <a:r>
              <a:rPr lang="en-US" dirty="0"/>
              <a:t> due </a:t>
            </a:r>
            <a:r>
              <a:rPr lang="en-US" dirty="0" err="1"/>
              <a:t>campi</a:t>
            </a:r>
            <a:r>
              <a:rPr lang="en-US" dirty="0"/>
              <a:t> </a:t>
            </a:r>
            <a:r>
              <a:rPr lang="en-US" i="1" dirty="0"/>
              <a:t>label</a:t>
            </a:r>
            <a:r>
              <a:rPr lang="en-US" dirty="0"/>
              <a:t> per </a:t>
            </a:r>
            <a:r>
              <a:rPr lang="en-US" dirty="0" err="1"/>
              <a:t>l’inserimento</a:t>
            </a:r>
            <a:r>
              <a:rPr lang="en-US" dirty="0"/>
              <a:t> di </a:t>
            </a:r>
            <a:r>
              <a:rPr lang="en-US" dirty="0" err="1"/>
              <a:t>una</a:t>
            </a:r>
            <a:r>
              <a:rPr lang="en-US" dirty="0"/>
              <a:t> </a:t>
            </a:r>
            <a:r>
              <a:rPr lang="en-US" dirty="0" err="1"/>
              <a:t>valutazione</a:t>
            </a:r>
            <a:r>
              <a:rPr lang="en-US" dirty="0"/>
              <a:t> (in </a:t>
            </a:r>
            <a:r>
              <a:rPr lang="en-US" dirty="0" err="1"/>
              <a:t>stelle</a:t>
            </a:r>
            <a:r>
              <a:rPr lang="en-US" dirty="0"/>
              <a:t>) e la </a:t>
            </a:r>
            <a:r>
              <a:rPr lang="en-US" dirty="0" err="1"/>
              <a:t>scrittura</a:t>
            </a:r>
            <a:r>
              <a:rPr lang="en-US" dirty="0"/>
              <a:t> di un </a:t>
            </a:r>
            <a:r>
              <a:rPr lang="en-US" dirty="0" err="1"/>
              <a:t>messaggio</a:t>
            </a:r>
            <a:r>
              <a:rPr lang="en-US" dirty="0"/>
              <a:t> </a:t>
            </a:r>
            <a:r>
              <a:rPr lang="en-US" dirty="0" err="1"/>
              <a:t>associato</a:t>
            </a:r>
            <a:r>
              <a:rPr lang="en-US" dirty="0"/>
              <a:t>.</a:t>
            </a:r>
          </a:p>
        </p:txBody>
      </p:sp>
    </p:spTree>
    <p:extLst>
      <p:ext uri="{BB962C8B-B14F-4D97-AF65-F5344CB8AC3E}">
        <p14:creationId xmlns:p14="http://schemas.microsoft.com/office/powerpoint/2010/main" val="16767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79992" y="416422"/>
            <a:ext cx="11432015" cy="1722004"/>
          </a:xfrm>
        </p:spPr>
        <p:txBody>
          <a:bodyPr>
            <a:normAutofit fontScale="90000"/>
          </a:bodyPr>
          <a:lstStyle/>
          <a:p>
            <a:r>
              <a:rPr lang="en-US" sz="2800" b="1" dirty="0" err="1"/>
              <a:t>Inserimento</a:t>
            </a:r>
            <a:r>
              <a:rPr lang="en-US" sz="2800" b="1" dirty="0"/>
              <a:t> </a:t>
            </a:r>
            <a:r>
              <a:rPr lang="en-US" sz="2800" b="1" dirty="0" err="1"/>
              <a:t>commenti</a:t>
            </a:r>
            <a:r>
              <a:rPr lang="en-US" sz="2800" b="1" dirty="0"/>
              <a:t> (</a:t>
            </a:r>
            <a:r>
              <a:rPr lang="en-US" sz="2800" b="1" dirty="0" err="1"/>
              <a:t>Composizione</a:t>
            </a:r>
            <a:r>
              <a:rPr lang="en-US" sz="2800" b="1" dirty="0"/>
              <a:t>) – CSS code</a:t>
            </a:r>
            <a:br>
              <a:rPr lang="en-US" sz="2800" b="1" dirty="0"/>
            </a:br>
            <a:br>
              <a:rPr lang="en-US" sz="2000" dirty="0"/>
            </a:br>
            <a:r>
              <a:rPr lang="en-US" sz="2000" dirty="0"/>
              <a:t>Nel CSS </a:t>
            </a:r>
            <a:r>
              <a:rPr lang="en-US" sz="2000" dirty="0" err="1"/>
              <a:t>associato</a:t>
            </a:r>
            <a:r>
              <a:rPr lang="en-US" sz="2000" dirty="0"/>
              <a:t>, il box per </a:t>
            </a:r>
            <a:r>
              <a:rPr lang="en-US" sz="2000" dirty="0" err="1"/>
              <a:t>l’inserimento</a:t>
            </a:r>
            <a:r>
              <a:rPr lang="en-US" sz="2000" dirty="0"/>
              <a:t> del </a:t>
            </a:r>
            <a:r>
              <a:rPr lang="en-US" sz="2000" dirty="0" err="1"/>
              <a:t>commento</a:t>
            </a:r>
            <a:r>
              <a:rPr lang="en-US" sz="2000" dirty="0"/>
              <a:t> è </a:t>
            </a:r>
            <a:r>
              <a:rPr lang="en-US" sz="2000" dirty="0" err="1"/>
              <a:t>stato</a:t>
            </a:r>
            <a:r>
              <a:rPr lang="en-US" sz="2000" dirty="0"/>
              <a:t> </a:t>
            </a:r>
            <a:r>
              <a:rPr lang="en-US" sz="2000" dirty="0" err="1"/>
              <a:t>strutturato</a:t>
            </a:r>
            <a:r>
              <a:rPr lang="en-US" sz="2000" dirty="0"/>
              <a:t> in modo </a:t>
            </a:r>
            <a:r>
              <a:rPr lang="en-US" sz="2000" dirty="0" err="1"/>
              <a:t>che</a:t>
            </a:r>
            <a:r>
              <a:rPr lang="en-US" sz="2000" dirty="0"/>
              <a:t> fosse </a:t>
            </a:r>
            <a:r>
              <a:rPr lang="en-US" sz="2000" dirty="0" err="1"/>
              <a:t>più</a:t>
            </a:r>
            <a:r>
              <a:rPr lang="en-US" sz="2000" dirty="0"/>
              <a:t> largo e </a:t>
            </a:r>
            <a:r>
              <a:rPr lang="en-US" sz="2000" dirty="0" err="1"/>
              <a:t>posto</a:t>
            </a:r>
            <a:r>
              <a:rPr lang="en-US" sz="2000" dirty="0"/>
              <a:t> al di sotto </a:t>
            </a:r>
            <a:r>
              <a:rPr lang="en-US" sz="2000" dirty="0" err="1"/>
              <a:t>della</a:t>
            </a:r>
            <a:r>
              <a:rPr lang="en-US" sz="2000" dirty="0"/>
              <a:t> label per la </a:t>
            </a:r>
            <a:r>
              <a:rPr lang="en-US" sz="2000" dirty="0" err="1"/>
              <a:t>valutazione</a:t>
            </a:r>
            <a:r>
              <a:rPr lang="en-US" sz="2000" dirty="0"/>
              <a:t> in </a:t>
            </a:r>
            <a:r>
              <a:rPr lang="en-US" sz="2000" dirty="0" err="1"/>
              <a:t>stelle</a:t>
            </a:r>
            <a:r>
              <a:rPr lang="en-US" sz="2000" dirty="0"/>
              <a:t>. </a:t>
            </a:r>
            <a:r>
              <a:rPr lang="en-US" sz="2000" dirty="0" err="1"/>
              <a:t>L’utente</a:t>
            </a:r>
            <a:r>
              <a:rPr lang="en-US" sz="2000" dirty="0"/>
              <a:t> </a:t>
            </a:r>
            <a:r>
              <a:rPr lang="en-US" sz="2000" dirty="0" err="1"/>
              <a:t>può</a:t>
            </a:r>
            <a:r>
              <a:rPr lang="en-US" sz="2000" dirty="0"/>
              <a:t> </a:t>
            </a:r>
            <a:r>
              <a:rPr lang="en-US" sz="2000" dirty="0" err="1"/>
              <a:t>sottoscrivere</a:t>
            </a:r>
            <a:r>
              <a:rPr lang="en-US" sz="2000" dirty="0"/>
              <a:t> la </a:t>
            </a:r>
            <a:r>
              <a:rPr lang="en-US" sz="2000" dirty="0" err="1"/>
              <a:t>sua</a:t>
            </a:r>
            <a:r>
              <a:rPr lang="en-US" sz="2000" dirty="0"/>
              <a:t> </a:t>
            </a:r>
            <a:r>
              <a:rPr lang="en-US" sz="2000" dirty="0" err="1"/>
              <a:t>opinione</a:t>
            </a:r>
            <a:r>
              <a:rPr lang="en-US" sz="2000" dirty="0"/>
              <a:t> </a:t>
            </a:r>
            <a:r>
              <a:rPr lang="en-US" sz="2000" dirty="0" err="1"/>
              <a:t>andando</a:t>
            </a:r>
            <a:r>
              <a:rPr lang="en-US" sz="2000" dirty="0"/>
              <a:t> a </a:t>
            </a:r>
            <a:r>
              <a:rPr lang="en-US" sz="2000" dirty="0" err="1"/>
              <a:t>cliccare</a:t>
            </a:r>
            <a:r>
              <a:rPr lang="en-US" sz="2000" dirty="0"/>
              <a:t> un </a:t>
            </a:r>
            <a:r>
              <a:rPr lang="en-US" sz="2000" dirty="0" err="1"/>
              <a:t>pulsante</a:t>
            </a:r>
            <a:r>
              <a:rPr lang="en-US" sz="2000" dirty="0"/>
              <a:t> </a:t>
            </a:r>
            <a:r>
              <a:rPr lang="en-US" sz="2000" dirty="0" err="1"/>
              <a:t>anch’esso</a:t>
            </a:r>
            <a:r>
              <a:rPr lang="en-US" sz="2000" dirty="0"/>
              <a:t> </a:t>
            </a:r>
            <a:r>
              <a:rPr lang="en-US" sz="2000" dirty="0" err="1"/>
              <a:t>situato</a:t>
            </a:r>
            <a:r>
              <a:rPr lang="en-US" sz="2000" dirty="0"/>
              <a:t> al di sotto </a:t>
            </a:r>
            <a:r>
              <a:rPr lang="en-US" sz="2000" dirty="0" err="1"/>
              <a:t>della</a:t>
            </a:r>
            <a:r>
              <a:rPr lang="en-US" sz="2000" dirty="0"/>
              <a:t> </a:t>
            </a:r>
            <a:r>
              <a:rPr lang="en-US" sz="2000" dirty="0" err="1"/>
              <a:t>casella</a:t>
            </a:r>
            <a:r>
              <a:rPr lang="en-US" sz="2000" dirty="0"/>
              <a:t> di testo da </a:t>
            </a:r>
            <a:r>
              <a:rPr lang="en-US" sz="2000" dirty="0" err="1"/>
              <a:t>riempire</a:t>
            </a:r>
            <a:r>
              <a:rPr lang="en-US" sz="2000" dirty="0"/>
              <a:t> </a:t>
            </a:r>
            <a:r>
              <a:rPr lang="en-US" sz="2000" dirty="0" err="1"/>
              <a:t>che</a:t>
            </a:r>
            <a:r>
              <a:rPr lang="en-US" sz="2000" dirty="0"/>
              <a:t> </a:t>
            </a:r>
            <a:r>
              <a:rPr lang="en-US" sz="2000" dirty="0" err="1"/>
              <a:t>si</a:t>
            </a:r>
            <a:r>
              <a:rPr lang="en-US" sz="2000" dirty="0"/>
              <a:t> </a:t>
            </a:r>
            <a:r>
              <a:rPr lang="en-US" sz="2000" dirty="0" err="1"/>
              <a:t>andrà</a:t>
            </a:r>
            <a:r>
              <a:rPr lang="en-US" sz="2000" dirty="0"/>
              <a:t> a </a:t>
            </a:r>
            <a:r>
              <a:rPr lang="en-US" sz="2000" dirty="0" err="1"/>
              <a:t>colorare</a:t>
            </a:r>
            <a:r>
              <a:rPr lang="en-US" sz="2000" dirty="0"/>
              <a:t> di </a:t>
            </a:r>
            <a:r>
              <a:rPr lang="en-US" sz="2000" dirty="0" err="1"/>
              <a:t>bianco</a:t>
            </a:r>
            <a:r>
              <a:rPr lang="en-US" sz="2000" dirty="0"/>
              <a:t> con il passaggio del </a:t>
            </a:r>
            <a:r>
              <a:rPr lang="en-US" sz="2000" dirty="0" err="1"/>
              <a:t>cursore</a:t>
            </a:r>
            <a:r>
              <a:rPr lang="en-US" sz="2000" dirty="0"/>
              <a:t> </a:t>
            </a:r>
            <a:r>
              <a:rPr lang="en-US" sz="2000" dirty="0" err="1"/>
              <a:t>su</a:t>
            </a:r>
            <a:r>
              <a:rPr lang="en-US" sz="2000" dirty="0"/>
              <a:t> di </a:t>
            </a:r>
            <a:r>
              <a:rPr lang="en-US" sz="2000" dirty="0" err="1"/>
              <a:t>questo</a:t>
            </a:r>
            <a:r>
              <a:rPr lang="en-US" sz="2000" dirty="0"/>
              <a:t>. </a:t>
            </a:r>
            <a:r>
              <a:rPr lang="en-US" sz="2000" dirty="0" err="1"/>
              <a:t>Sono</a:t>
            </a:r>
            <a:r>
              <a:rPr lang="en-US" sz="2000" dirty="0"/>
              <a:t> </a:t>
            </a:r>
            <a:r>
              <a:rPr lang="en-US" sz="2000" dirty="0" err="1"/>
              <a:t>stati</a:t>
            </a:r>
            <a:r>
              <a:rPr lang="en-US" sz="2000" dirty="0"/>
              <a:t> </a:t>
            </a:r>
            <a:r>
              <a:rPr lang="en-US" sz="2000" dirty="0" err="1"/>
              <a:t>richiamati</a:t>
            </a:r>
            <a:r>
              <a:rPr lang="en-US" sz="2000" dirty="0"/>
              <a:t> </a:t>
            </a:r>
            <a:r>
              <a:rPr lang="en-US" sz="2000" dirty="0" err="1"/>
              <a:t>classi</a:t>
            </a:r>
            <a:r>
              <a:rPr lang="en-US" sz="2000" dirty="0"/>
              <a:t>, </a:t>
            </a:r>
            <a:r>
              <a:rPr lang="en-US" sz="2000" dirty="0" err="1"/>
              <a:t>elementi</a:t>
            </a:r>
            <a:r>
              <a:rPr lang="en-US" sz="2000" dirty="0"/>
              <a:t> </a:t>
            </a:r>
            <a:r>
              <a:rPr lang="en-US" sz="2000" dirty="0" err="1"/>
              <a:t>delle</a:t>
            </a:r>
            <a:r>
              <a:rPr lang="en-US" sz="2000" dirty="0"/>
              <a:t> </a:t>
            </a:r>
            <a:r>
              <a:rPr lang="en-US" sz="2000" dirty="0" err="1"/>
              <a:t>classi</a:t>
            </a:r>
            <a:r>
              <a:rPr lang="en-US" sz="2000" dirty="0"/>
              <a:t>, </a:t>
            </a:r>
            <a:r>
              <a:rPr lang="en-US" sz="2000" dirty="0" err="1"/>
              <a:t>combinazioni</a:t>
            </a:r>
            <a:r>
              <a:rPr lang="en-US" sz="2000" dirty="0"/>
              <a:t> di </a:t>
            </a:r>
            <a:r>
              <a:rPr lang="en-US" sz="2000" dirty="0" err="1"/>
              <a:t>selettori</a:t>
            </a:r>
            <a:r>
              <a:rPr lang="en-US" sz="2000" dirty="0"/>
              <a:t>, </a:t>
            </a:r>
            <a:r>
              <a:rPr lang="en-US" sz="2000" dirty="0" err="1"/>
              <a:t>identificatori</a:t>
            </a:r>
            <a:r>
              <a:rPr lang="en-US" sz="2000" dirty="0"/>
              <a:t> e </a:t>
            </a:r>
            <a:r>
              <a:rPr lang="en-US" sz="2000" dirty="0" err="1"/>
              <a:t>pseudoclassi</a:t>
            </a:r>
            <a:r>
              <a:rPr lang="en-US" sz="2000" dirty="0"/>
              <a:t>.</a:t>
            </a:r>
            <a:endParaRPr lang="en-US" sz="2000" i="1" dirty="0"/>
          </a:p>
        </p:txBody>
      </p:sp>
      <p:pic>
        <p:nvPicPr>
          <p:cNvPr id="7" name="Segnaposto contenuto 6" descr="Immagine che contiene testo&#10;&#10;Descrizione generata automaticamente">
            <a:extLst>
              <a:ext uri="{FF2B5EF4-FFF2-40B4-BE49-F238E27FC236}">
                <a16:creationId xmlns:a16="http://schemas.microsoft.com/office/drawing/2014/main" id="{C9237A8B-0CDF-3DF5-D6C2-170CF8F063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38635" y="2295331"/>
            <a:ext cx="1865413" cy="4095527"/>
          </a:xfrm>
        </p:spPr>
      </p:pic>
      <p:pic>
        <p:nvPicPr>
          <p:cNvPr id="9" name="Segnaposto contenuto 8" descr="Immagine che contiene testo&#10;&#10;Descrizione generata automaticamente">
            <a:extLst>
              <a:ext uri="{FF2B5EF4-FFF2-40B4-BE49-F238E27FC236}">
                <a16:creationId xmlns:a16="http://schemas.microsoft.com/office/drawing/2014/main" id="{4D188B62-24AE-9274-156C-15991DCC09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020177" y="2295331"/>
            <a:ext cx="1850943" cy="4095527"/>
          </a:xfrm>
        </p:spPr>
      </p:pic>
    </p:spTree>
    <p:extLst>
      <p:ext uri="{BB962C8B-B14F-4D97-AF65-F5344CB8AC3E}">
        <p14:creationId xmlns:p14="http://schemas.microsoft.com/office/powerpoint/2010/main" val="8517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10;&#10;Descrizione generata automaticamente">
            <a:extLst>
              <a:ext uri="{FF2B5EF4-FFF2-40B4-BE49-F238E27FC236}">
                <a16:creationId xmlns:a16="http://schemas.microsoft.com/office/drawing/2014/main" id="{D8D13563-A6EA-1AE2-4374-1895FEEAD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13" y="237744"/>
            <a:ext cx="5776173" cy="6382512"/>
          </a:xfrm>
          <a:prstGeom prst="rect">
            <a:avLst/>
          </a:prstGeom>
          <a:noFill/>
          <a:ln>
            <a:noFill/>
          </a:ln>
        </p:spPr>
      </p:pic>
      <p:sp>
        <p:nvSpPr>
          <p:cNvPr id="16" name="Title 3">
            <a:extLst>
              <a:ext uri="{FF2B5EF4-FFF2-40B4-BE49-F238E27FC236}">
                <a16:creationId xmlns:a16="http://schemas.microsoft.com/office/drawing/2014/main" id="{4561D936-D2CE-CDF8-89AE-372244473D33}"/>
              </a:ext>
            </a:extLst>
          </p:cNvPr>
          <p:cNvSpPr>
            <a:spLocks noGrp="1"/>
          </p:cNvSpPr>
          <p:nvPr>
            <p:ph type="title"/>
          </p:nvPr>
        </p:nvSpPr>
        <p:spPr>
          <a:xfrm>
            <a:off x="8248261" y="363895"/>
            <a:ext cx="3571665" cy="1707500"/>
          </a:xfrm>
        </p:spPr>
        <p:txBody>
          <a:bodyPr/>
          <a:lstStyle/>
          <a:p>
            <a:r>
              <a:rPr lang="en-US" sz="2500" b="1" dirty="0" err="1"/>
              <a:t>Visualizzazione</a:t>
            </a:r>
            <a:r>
              <a:rPr lang="en-US" sz="2500" b="1" dirty="0"/>
              <a:t> </a:t>
            </a:r>
            <a:r>
              <a:rPr lang="en-US" sz="2500" b="1" dirty="0" err="1"/>
              <a:t>commenti</a:t>
            </a:r>
            <a:r>
              <a:rPr lang="en-US" sz="2500" b="1" dirty="0"/>
              <a:t> (</a:t>
            </a:r>
            <a:r>
              <a:rPr lang="en-US" sz="2500" b="1" dirty="0" err="1"/>
              <a:t>Composizione</a:t>
            </a:r>
            <a:r>
              <a:rPr lang="en-US" sz="2500" b="1" dirty="0"/>
              <a:t>) – PHP code</a:t>
            </a:r>
            <a:endParaRPr lang="en-US" sz="2500" dirty="0"/>
          </a:p>
        </p:txBody>
      </p:sp>
      <p:sp>
        <p:nvSpPr>
          <p:cNvPr id="17" name="Text Placeholder 4">
            <a:extLst>
              <a:ext uri="{FF2B5EF4-FFF2-40B4-BE49-F238E27FC236}">
                <a16:creationId xmlns:a16="http://schemas.microsoft.com/office/drawing/2014/main" id="{B6D1EA16-4C69-5B80-9D7E-B1C55996F024}"/>
              </a:ext>
            </a:extLst>
          </p:cNvPr>
          <p:cNvSpPr>
            <a:spLocks noGrp="1"/>
          </p:cNvSpPr>
          <p:nvPr>
            <p:ph type="body" sz="half" idx="2"/>
          </p:nvPr>
        </p:nvSpPr>
        <p:spPr>
          <a:xfrm>
            <a:off x="8248261" y="2071395"/>
            <a:ext cx="3571664" cy="4422710"/>
          </a:xfrm>
        </p:spPr>
        <p:txBody>
          <a:bodyPr/>
          <a:lstStyle/>
          <a:p>
            <a:r>
              <a:rPr lang="en-US" dirty="0"/>
              <a:t>Il </a:t>
            </a:r>
            <a:r>
              <a:rPr lang="en-US" dirty="0" err="1"/>
              <a:t>codice</a:t>
            </a:r>
            <a:r>
              <a:rPr lang="en-US" dirty="0"/>
              <a:t> PHP </a:t>
            </a:r>
            <a:r>
              <a:rPr lang="en-US" dirty="0" err="1"/>
              <a:t>utilizzato</a:t>
            </a:r>
            <a:r>
              <a:rPr lang="en-US" dirty="0"/>
              <a:t> per </a:t>
            </a:r>
            <a:r>
              <a:rPr lang="en-US" dirty="0" err="1"/>
              <a:t>includere</a:t>
            </a:r>
            <a:r>
              <a:rPr lang="en-US" dirty="0"/>
              <a:t> </a:t>
            </a:r>
            <a:r>
              <a:rPr lang="en-US" dirty="0" err="1"/>
              <a:t>una</a:t>
            </a:r>
            <a:r>
              <a:rPr lang="en-US" dirty="0"/>
              <a:t> </a:t>
            </a:r>
            <a:r>
              <a:rPr lang="en-US" dirty="0" err="1"/>
              <a:t>sezione</a:t>
            </a:r>
            <a:r>
              <a:rPr lang="en-US" dirty="0"/>
              <a:t> di </a:t>
            </a:r>
            <a:r>
              <a:rPr lang="en-US" dirty="0" err="1"/>
              <a:t>lettura</a:t>
            </a:r>
            <a:r>
              <a:rPr lang="en-US" dirty="0"/>
              <a:t> </a:t>
            </a:r>
            <a:r>
              <a:rPr lang="en-US" dirty="0" err="1"/>
              <a:t>dei</a:t>
            </a:r>
            <a:r>
              <a:rPr lang="en-US" dirty="0"/>
              <a:t> </a:t>
            </a:r>
            <a:r>
              <a:rPr lang="en-US" dirty="0" err="1"/>
              <a:t>commenti</a:t>
            </a:r>
            <a:r>
              <a:rPr lang="en-US" dirty="0"/>
              <a:t> </a:t>
            </a:r>
            <a:r>
              <a:rPr lang="en-US" dirty="0" err="1"/>
              <a:t>rilasciati</a:t>
            </a:r>
            <a:r>
              <a:rPr lang="en-US" dirty="0"/>
              <a:t> da </a:t>
            </a:r>
            <a:r>
              <a:rPr lang="en-US" dirty="0" err="1"/>
              <a:t>altri</a:t>
            </a:r>
            <a:r>
              <a:rPr lang="en-US" dirty="0"/>
              <a:t> </a:t>
            </a:r>
            <a:r>
              <a:rPr lang="en-US" dirty="0" err="1"/>
              <a:t>utenti</a:t>
            </a:r>
            <a:r>
              <a:rPr lang="en-US" dirty="0"/>
              <a:t> per uno specific</a:t>
            </a:r>
            <a:r>
              <a:rPr lang="it-IT" dirty="0"/>
              <a:t>o arredamento è il presente</a:t>
            </a:r>
            <a:r>
              <a:rPr lang="en-US" dirty="0"/>
              <a:t>. </a:t>
            </a:r>
            <a:r>
              <a:rPr lang="en-US" dirty="0" err="1"/>
              <a:t>Sono</a:t>
            </a:r>
            <a:r>
              <a:rPr lang="en-US" dirty="0"/>
              <a:t> </a:t>
            </a:r>
            <a:r>
              <a:rPr lang="en-US" dirty="0" err="1"/>
              <a:t>stati</a:t>
            </a:r>
            <a:r>
              <a:rPr lang="en-US" dirty="0"/>
              <a:t> </a:t>
            </a:r>
            <a:r>
              <a:rPr lang="en-US" dirty="0" err="1"/>
              <a:t>utilizzate</a:t>
            </a:r>
            <a:r>
              <a:rPr lang="en-US" dirty="0"/>
              <a:t> </a:t>
            </a:r>
            <a:r>
              <a:rPr lang="en-US" dirty="0" err="1"/>
              <a:t>tre</a:t>
            </a:r>
            <a:r>
              <a:rPr lang="en-US" dirty="0"/>
              <a:t> </a:t>
            </a:r>
            <a:r>
              <a:rPr lang="en-US" dirty="0" err="1"/>
              <a:t>classi</a:t>
            </a:r>
            <a:r>
              <a:rPr lang="en-US" dirty="0"/>
              <a:t> </a:t>
            </a:r>
            <a:r>
              <a:rPr lang="en-US" dirty="0" err="1"/>
              <a:t>che</a:t>
            </a:r>
            <a:r>
              <a:rPr lang="en-US" dirty="0"/>
              <a:t> </a:t>
            </a:r>
            <a:r>
              <a:rPr lang="en-US" dirty="0" err="1"/>
              <a:t>andassero</a:t>
            </a:r>
            <a:r>
              <a:rPr lang="en-US" dirty="0"/>
              <a:t> a </a:t>
            </a:r>
            <a:r>
              <a:rPr lang="en-US" dirty="0" err="1"/>
              <a:t>contenere</a:t>
            </a:r>
            <a:r>
              <a:rPr lang="en-US" dirty="0"/>
              <a:t>:</a:t>
            </a:r>
          </a:p>
          <a:p>
            <a:pPr marL="342900" indent="-342900">
              <a:buFont typeface="+mj-lt"/>
              <a:buAutoNum type="arabicPeriod"/>
            </a:pPr>
            <a:r>
              <a:rPr lang="en-US" dirty="0"/>
              <a:t>Il </a:t>
            </a:r>
            <a:r>
              <a:rPr lang="en-US" dirty="0" err="1"/>
              <a:t>nome</a:t>
            </a:r>
            <a:r>
              <a:rPr lang="en-US" dirty="0"/>
              <a:t> del </a:t>
            </a:r>
            <a:r>
              <a:rPr lang="en-US" dirty="0" err="1"/>
              <a:t>profilo</a:t>
            </a:r>
            <a:r>
              <a:rPr lang="en-US" dirty="0"/>
              <a:t> </a:t>
            </a:r>
            <a:r>
              <a:rPr lang="en-US" dirty="0" err="1"/>
              <a:t>utente</a:t>
            </a:r>
            <a:r>
              <a:rPr lang="en-US" dirty="0"/>
              <a:t>.</a:t>
            </a:r>
          </a:p>
          <a:p>
            <a:pPr marL="342900" indent="-342900">
              <a:buFont typeface="+mj-lt"/>
              <a:buAutoNum type="arabicPeriod"/>
            </a:pPr>
            <a:r>
              <a:rPr lang="en-US" dirty="0"/>
              <a:t>La </a:t>
            </a:r>
            <a:r>
              <a:rPr lang="en-US" dirty="0" err="1"/>
              <a:t>valutazione</a:t>
            </a:r>
            <a:r>
              <a:rPr lang="en-US" dirty="0"/>
              <a:t> </a:t>
            </a:r>
            <a:r>
              <a:rPr lang="en-US" dirty="0" err="1"/>
              <a:t>associata</a:t>
            </a:r>
            <a:r>
              <a:rPr lang="en-US" dirty="0"/>
              <a:t> </a:t>
            </a:r>
            <a:r>
              <a:rPr lang="en-US" dirty="0" err="1"/>
              <a:t>all’arredo</a:t>
            </a:r>
            <a:r>
              <a:rPr lang="en-US" dirty="0"/>
              <a:t>.</a:t>
            </a:r>
          </a:p>
          <a:p>
            <a:pPr marL="342900" indent="-342900">
              <a:buFont typeface="+mj-lt"/>
              <a:buAutoNum type="arabicPeriod"/>
            </a:pPr>
            <a:r>
              <a:rPr lang="en-US" dirty="0"/>
              <a:t>Un </a:t>
            </a:r>
            <a:r>
              <a:rPr lang="en-US" dirty="0" err="1"/>
              <a:t>messaggio</a:t>
            </a:r>
            <a:r>
              <a:rPr lang="en-US" dirty="0"/>
              <a:t> </a:t>
            </a:r>
            <a:r>
              <a:rPr lang="en-US" dirty="0" err="1"/>
              <a:t>rilasciato</a:t>
            </a:r>
            <a:r>
              <a:rPr lang="en-US" dirty="0"/>
              <a:t> </a:t>
            </a:r>
            <a:r>
              <a:rPr lang="en-US" dirty="0" err="1"/>
              <a:t>dallo</a:t>
            </a:r>
            <a:r>
              <a:rPr lang="en-US" dirty="0"/>
              <a:t> </a:t>
            </a:r>
            <a:r>
              <a:rPr lang="en-US" dirty="0" err="1"/>
              <a:t>stesso</a:t>
            </a:r>
            <a:r>
              <a:rPr lang="en-US" dirty="0"/>
              <a:t> </a:t>
            </a:r>
            <a:r>
              <a:rPr lang="en-US" dirty="0" err="1"/>
              <a:t>cliente</a:t>
            </a:r>
            <a:r>
              <a:rPr lang="en-US" dirty="0"/>
              <a:t>.</a:t>
            </a:r>
          </a:p>
        </p:txBody>
      </p:sp>
    </p:spTree>
    <p:extLst>
      <p:ext uri="{BB962C8B-B14F-4D97-AF65-F5344CB8AC3E}">
        <p14:creationId xmlns:p14="http://schemas.microsoft.com/office/powerpoint/2010/main" val="56075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66922" y="373225"/>
            <a:ext cx="3554962" cy="1511560"/>
          </a:xfrm>
        </p:spPr>
        <p:txBody>
          <a:bodyPr anchor="b">
            <a:normAutofit fontScale="90000"/>
          </a:bodyPr>
          <a:lstStyle/>
          <a:p>
            <a:pPr>
              <a:lnSpc>
                <a:spcPct val="90000"/>
              </a:lnSpc>
            </a:pPr>
            <a:r>
              <a:rPr lang="en-US" b="1" dirty="0" err="1"/>
              <a:t>Visualizzazione</a:t>
            </a:r>
            <a:r>
              <a:rPr lang="en-US" b="1" dirty="0"/>
              <a:t> </a:t>
            </a:r>
            <a:r>
              <a:rPr lang="en-US" b="1" dirty="0" err="1"/>
              <a:t>commenti</a:t>
            </a:r>
            <a:r>
              <a:rPr lang="en-US" b="1" dirty="0"/>
              <a:t> (</a:t>
            </a:r>
            <a:r>
              <a:rPr lang="en-US" b="1" dirty="0" err="1"/>
              <a:t>Composizione</a:t>
            </a:r>
            <a:r>
              <a:rPr lang="en-US" b="1" dirty="0"/>
              <a:t>) – CSS code</a:t>
            </a:r>
          </a:p>
        </p:txBody>
      </p:sp>
      <p:sp>
        <p:nvSpPr>
          <p:cNvPr id="30" name="Text Placeholder 4">
            <a:extLst>
              <a:ext uri="{FF2B5EF4-FFF2-40B4-BE49-F238E27FC236}">
                <a16:creationId xmlns:a16="http://schemas.microsoft.com/office/drawing/2014/main" id="{6BB8D3D1-8F32-1704-BFFE-30C62219BDA3}"/>
              </a:ext>
            </a:extLst>
          </p:cNvPr>
          <p:cNvSpPr>
            <a:spLocks noGrp="1"/>
          </p:cNvSpPr>
          <p:nvPr>
            <p:ph type="body" sz="half" idx="2"/>
          </p:nvPr>
        </p:nvSpPr>
        <p:spPr>
          <a:xfrm>
            <a:off x="8266921" y="1959428"/>
            <a:ext cx="3554963" cy="4525347"/>
          </a:xfrm>
        </p:spPr>
        <p:txBody>
          <a:bodyPr/>
          <a:lstStyle/>
          <a:p>
            <a:r>
              <a:rPr lang="en-US" dirty="0"/>
              <a:t>È </a:t>
            </a:r>
            <a:r>
              <a:rPr lang="en-US" dirty="0" err="1"/>
              <a:t>possibile</a:t>
            </a:r>
            <a:r>
              <a:rPr lang="en-US" dirty="0"/>
              <a:t>, </a:t>
            </a:r>
            <a:r>
              <a:rPr lang="en-US" dirty="0" err="1"/>
              <a:t>inoltre</a:t>
            </a:r>
            <a:r>
              <a:rPr lang="en-US" dirty="0"/>
              <a:t>, </a:t>
            </a:r>
            <a:r>
              <a:rPr lang="en-US" dirty="0" err="1"/>
              <a:t>leggere</a:t>
            </a:r>
            <a:r>
              <a:rPr lang="en-US" dirty="0"/>
              <a:t> quelle </a:t>
            </a:r>
            <a:r>
              <a:rPr lang="en-US" dirty="0" err="1"/>
              <a:t>che</a:t>
            </a:r>
            <a:r>
              <a:rPr lang="en-US" dirty="0"/>
              <a:t> </a:t>
            </a:r>
            <a:r>
              <a:rPr lang="en-US" dirty="0" err="1"/>
              <a:t>sono</a:t>
            </a:r>
            <a:r>
              <a:rPr lang="en-US" dirty="0"/>
              <a:t> </a:t>
            </a:r>
            <a:r>
              <a:rPr lang="en-US" dirty="0" err="1"/>
              <a:t>recensioni</a:t>
            </a:r>
            <a:r>
              <a:rPr lang="en-US" dirty="0"/>
              <a:t> </a:t>
            </a:r>
            <a:r>
              <a:rPr lang="en-US" dirty="0" err="1"/>
              <a:t>lasciate</a:t>
            </a:r>
            <a:r>
              <a:rPr lang="en-US" dirty="0"/>
              <a:t> da </a:t>
            </a:r>
            <a:r>
              <a:rPr lang="en-US" dirty="0" err="1"/>
              <a:t>altri</a:t>
            </a:r>
            <a:r>
              <a:rPr lang="en-US" dirty="0"/>
              <a:t> in </a:t>
            </a:r>
            <a:r>
              <a:rPr lang="en-US" dirty="0" err="1"/>
              <a:t>una</a:t>
            </a:r>
            <a:r>
              <a:rPr lang="en-US" dirty="0"/>
              <a:t> terza </a:t>
            </a:r>
            <a:r>
              <a:rPr lang="en-US" dirty="0" err="1"/>
              <a:t>sezione</a:t>
            </a:r>
            <a:r>
              <a:rPr lang="en-US" dirty="0"/>
              <a:t> </a:t>
            </a:r>
            <a:r>
              <a:rPr lang="en-US" dirty="0" err="1"/>
              <a:t>della</a:t>
            </a:r>
            <a:r>
              <a:rPr lang="en-US" dirty="0"/>
              <a:t> </a:t>
            </a:r>
            <a:r>
              <a:rPr lang="en-US" dirty="0" err="1"/>
              <a:t>pagina</a:t>
            </a:r>
            <a:r>
              <a:rPr lang="en-US" dirty="0"/>
              <a:t> </a:t>
            </a:r>
            <a:r>
              <a:rPr lang="en-US" i="1" dirty="0" err="1"/>
              <a:t>Composizione</a:t>
            </a:r>
            <a:r>
              <a:rPr lang="en-US" dirty="0"/>
              <a:t>. </a:t>
            </a:r>
            <a:r>
              <a:rPr lang="en-US" dirty="0" err="1"/>
              <a:t>Sono</a:t>
            </a:r>
            <a:r>
              <a:rPr lang="en-US" dirty="0"/>
              <a:t> </a:t>
            </a:r>
            <a:r>
              <a:rPr lang="en-US" dirty="0" err="1"/>
              <a:t>stati</a:t>
            </a:r>
            <a:r>
              <a:rPr lang="en-US" dirty="0"/>
              <a:t> </a:t>
            </a:r>
            <a:r>
              <a:rPr lang="en-US" dirty="0" err="1"/>
              <a:t>modificati</a:t>
            </a:r>
            <a:r>
              <a:rPr lang="en-US" dirty="0"/>
              <a:t> </a:t>
            </a:r>
            <a:r>
              <a:rPr lang="en-US" dirty="0" err="1"/>
              <a:t>parametri</a:t>
            </a:r>
            <a:r>
              <a:rPr lang="en-US" dirty="0"/>
              <a:t> in </a:t>
            </a:r>
            <a:r>
              <a:rPr lang="en-US" dirty="0" err="1"/>
              <a:t>merito</a:t>
            </a:r>
            <a:r>
              <a:rPr lang="en-US" dirty="0"/>
              <a:t> </a:t>
            </a:r>
            <a:r>
              <a:rPr lang="en-US" dirty="0" err="1"/>
              <a:t>alla</a:t>
            </a:r>
            <a:r>
              <a:rPr lang="en-US" dirty="0"/>
              <a:t> grandezza, </a:t>
            </a:r>
            <a:r>
              <a:rPr lang="en-US" dirty="0" err="1"/>
              <a:t>allo</a:t>
            </a:r>
            <a:r>
              <a:rPr lang="en-US" dirty="0"/>
              <a:t> stile e </a:t>
            </a:r>
            <a:r>
              <a:rPr lang="en-US" dirty="0" err="1"/>
              <a:t>all’allineamento</a:t>
            </a:r>
            <a:r>
              <a:rPr lang="en-US" dirty="0"/>
              <a:t> del testo; </a:t>
            </a:r>
            <a:r>
              <a:rPr lang="en-US" dirty="0" err="1"/>
              <a:t>oppure</a:t>
            </a:r>
            <a:r>
              <a:rPr lang="en-US" dirty="0"/>
              <a:t> al padding e al </a:t>
            </a:r>
            <a:r>
              <a:rPr lang="en-US" dirty="0" err="1"/>
              <a:t>colore</a:t>
            </a:r>
            <a:r>
              <a:rPr lang="en-US" dirty="0"/>
              <a:t> </a:t>
            </a:r>
            <a:r>
              <a:rPr lang="en-US" dirty="0" err="1"/>
              <a:t>dello</a:t>
            </a:r>
            <a:r>
              <a:rPr lang="en-US" dirty="0"/>
              <a:t> </a:t>
            </a:r>
            <a:r>
              <a:rPr lang="en-US" dirty="0" err="1"/>
              <a:t>sfondo</a:t>
            </a:r>
            <a:r>
              <a:rPr lang="en-US" dirty="0"/>
              <a:t>. Si nota, </a:t>
            </a:r>
            <a:r>
              <a:rPr lang="en-US" dirty="0" err="1"/>
              <a:t>inoltre</a:t>
            </a:r>
            <a:r>
              <a:rPr lang="en-US" dirty="0"/>
              <a:t>, la </a:t>
            </a:r>
            <a:r>
              <a:rPr lang="en-US" dirty="0" err="1"/>
              <a:t>presenza</a:t>
            </a:r>
            <a:r>
              <a:rPr lang="en-US" dirty="0"/>
              <a:t> di un </a:t>
            </a:r>
            <a:r>
              <a:rPr lang="en-US" dirty="0" err="1"/>
              <a:t>identificatore</a:t>
            </a:r>
            <a:r>
              <a:rPr lang="en-US" dirty="0"/>
              <a:t> </a:t>
            </a:r>
            <a:r>
              <a:rPr lang="en-US" dirty="0" err="1"/>
              <a:t>universale</a:t>
            </a:r>
            <a:r>
              <a:rPr lang="en-US" dirty="0"/>
              <a:t> accompagnato da </a:t>
            </a:r>
            <a:r>
              <a:rPr lang="en-US" dirty="0" err="1"/>
              <a:t>delle</a:t>
            </a:r>
            <a:r>
              <a:rPr lang="en-US" dirty="0"/>
              <a:t> </a:t>
            </a:r>
            <a:r>
              <a:rPr lang="en-US" dirty="0" err="1"/>
              <a:t>unioni</a:t>
            </a:r>
            <a:r>
              <a:rPr lang="en-US" dirty="0"/>
              <a:t> di </a:t>
            </a:r>
            <a:r>
              <a:rPr lang="en-US" dirty="0" err="1"/>
              <a:t>selettori</a:t>
            </a:r>
            <a:r>
              <a:rPr lang="en-US" dirty="0"/>
              <a:t> e </a:t>
            </a:r>
            <a:r>
              <a:rPr lang="en-US" dirty="0" err="1"/>
              <a:t>una</a:t>
            </a:r>
            <a:r>
              <a:rPr lang="en-US" dirty="0"/>
              <a:t> </a:t>
            </a:r>
            <a:r>
              <a:rPr lang="en-US" dirty="0" err="1"/>
              <a:t>pseudoclasse</a:t>
            </a:r>
            <a:r>
              <a:rPr lang="en-US" dirty="0"/>
              <a:t>.</a:t>
            </a:r>
          </a:p>
        </p:txBody>
      </p:sp>
      <p:pic>
        <p:nvPicPr>
          <p:cNvPr id="4" name="Immagine 3" descr="Immagine che contiene testo&#10;&#10;Descrizione generata automaticamente">
            <a:extLst>
              <a:ext uri="{FF2B5EF4-FFF2-40B4-BE49-F238E27FC236}">
                <a16:creationId xmlns:a16="http://schemas.microsoft.com/office/drawing/2014/main" id="{010DDB9A-6E99-E04D-A743-A23DF9650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690" y="45427"/>
            <a:ext cx="4122777" cy="6767146"/>
          </a:xfrm>
          <a:prstGeom prst="rect">
            <a:avLst/>
          </a:prstGeom>
        </p:spPr>
      </p:pic>
    </p:spTree>
    <p:extLst>
      <p:ext uri="{BB962C8B-B14F-4D97-AF65-F5344CB8AC3E}">
        <p14:creationId xmlns:p14="http://schemas.microsoft.com/office/powerpoint/2010/main" val="113222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D48246EE-EA21-0177-FFD9-37E8F93B7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716595"/>
            <a:ext cx="7696201" cy="3424810"/>
          </a:xfrm>
          <a:prstGeom prst="rect">
            <a:avLst/>
          </a:prstGeom>
          <a:noFill/>
          <a:ln>
            <a:noFill/>
          </a:ln>
        </p:spPr>
      </p:pic>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48262" y="401216"/>
            <a:ext cx="3564292" cy="372987"/>
          </a:xfrm>
        </p:spPr>
        <p:txBody>
          <a:bodyPr anchor="b">
            <a:normAutofit fontScale="90000"/>
          </a:bodyPr>
          <a:lstStyle/>
          <a:p>
            <a:pPr>
              <a:lnSpc>
                <a:spcPct val="90000"/>
              </a:lnSpc>
            </a:pPr>
            <a:r>
              <a:rPr lang="en-US" b="1" dirty="0"/>
              <a:t>Login – PHP code</a:t>
            </a:r>
          </a:p>
        </p:txBody>
      </p:sp>
      <p:sp>
        <p:nvSpPr>
          <p:cNvPr id="30" name="Text Placeholder 4">
            <a:extLst>
              <a:ext uri="{FF2B5EF4-FFF2-40B4-BE49-F238E27FC236}">
                <a16:creationId xmlns:a16="http://schemas.microsoft.com/office/drawing/2014/main" id="{6BB8D3D1-8F32-1704-BFFE-30C62219BDA3}"/>
              </a:ext>
            </a:extLst>
          </p:cNvPr>
          <p:cNvSpPr>
            <a:spLocks noGrp="1"/>
          </p:cNvSpPr>
          <p:nvPr>
            <p:ph type="body" sz="half" idx="2"/>
          </p:nvPr>
        </p:nvSpPr>
        <p:spPr>
          <a:xfrm>
            <a:off x="8248262" y="774203"/>
            <a:ext cx="3564292" cy="4740189"/>
          </a:xfrm>
        </p:spPr>
        <p:txBody>
          <a:bodyPr>
            <a:noAutofit/>
          </a:bodyPr>
          <a:lstStyle/>
          <a:p>
            <a:pPr>
              <a:lnSpc>
                <a:spcPct val="100000"/>
              </a:lnSpc>
            </a:pPr>
            <a:r>
              <a:rPr lang="en-US" dirty="0" err="1"/>
              <a:t>Consiste</a:t>
            </a:r>
            <a:r>
              <a:rPr lang="en-US" dirty="0"/>
              <a:t> </a:t>
            </a:r>
            <a:r>
              <a:rPr lang="en-US" dirty="0" err="1"/>
              <a:t>nel</a:t>
            </a:r>
            <a:r>
              <a:rPr lang="en-US" dirty="0"/>
              <a:t> </a:t>
            </a:r>
            <a:r>
              <a:rPr lang="en-US" dirty="0" err="1"/>
              <a:t>codice</a:t>
            </a:r>
            <a:r>
              <a:rPr lang="en-US" dirty="0"/>
              <a:t> </a:t>
            </a:r>
            <a:r>
              <a:rPr lang="en-US" dirty="0" err="1"/>
              <a:t>stilato</a:t>
            </a:r>
            <a:r>
              <a:rPr lang="en-US" dirty="0"/>
              <a:t> </a:t>
            </a:r>
            <a:r>
              <a:rPr lang="en-US" dirty="0" err="1"/>
              <a:t>nel</a:t>
            </a:r>
            <a:r>
              <a:rPr lang="en-US" dirty="0"/>
              <a:t> </a:t>
            </a:r>
            <a:r>
              <a:rPr lang="en-US" dirty="0" err="1"/>
              <a:t>linguaggio</a:t>
            </a:r>
            <a:r>
              <a:rPr lang="en-US" dirty="0"/>
              <a:t> PHP per la </a:t>
            </a:r>
            <a:r>
              <a:rPr lang="en-US" dirty="0" err="1"/>
              <a:t>costruzione</a:t>
            </a:r>
            <a:r>
              <a:rPr lang="en-US" dirty="0"/>
              <a:t> del form di accesso. </a:t>
            </a:r>
            <a:r>
              <a:rPr lang="en-US" dirty="0" err="1"/>
              <a:t>Formato</a:t>
            </a:r>
            <a:r>
              <a:rPr lang="en-US" dirty="0"/>
              <a:t> da due label e un </a:t>
            </a:r>
            <a:r>
              <a:rPr lang="en-US" dirty="0" err="1"/>
              <a:t>pulsante</a:t>
            </a:r>
            <a:r>
              <a:rPr lang="en-US" dirty="0"/>
              <a:t>:</a:t>
            </a:r>
          </a:p>
          <a:p>
            <a:pPr marL="342900" indent="-342900">
              <a:lnSpc>
                <a:spcPct val="100000"/>
              </a:lnSpc>
              <a:buFont typeface="+mj-lt"/>
              <a:buAutoNum type="arabicPeriod"/>
            </a:pPr>
            <a:r>
              <a:rPr lang="en-US" dirty="0"/>
              <a:t>Email: </a:t>
            </a:r>
            <a:r>
              <a:rPr lang="en-US" dirty="0" err="1"/>
              <a:t>accetta</a:t>
            </a:r>
            <a:r>
              <a:rPr lang="en-US" dirty="0"/>
              <a:t> un </a:t>
            </a:r>
            <a:r>
              <a:rPr lang="en-US" dirty="0" err="1"/>
              <a:t>contenuto</a:t>
            </a:r>
            <a:r>
              <a:rPr lang="en-US" dirty="0"/>
              <a:t> </a:t>
            </a:r>
            <a:r>
              <a:rPr lang="en-US" dirty="0" err="1"/>
              <a:t>che</a:t>
            </a:r>
            <a:r>
              <a:rPr lang="en-US" dirty="0"/>
              <a:t> </a:t>
            </a:r>
            <a:r>
              <a:rPr lang="en-US" dirty="0" err="1"/>
              <a:t>sia</a:t>
            </a:r>
            <a:r>
              <a:rPr lang="en-US" dirty="0"/>
              <a:t> </a:t>
            </a:r>
            <a:r>
              <a:rPr lang="en-US" dirty="0" err="1"/>
              <a:t>esclusivamente</a:t>
            </a:r>
            <a:r>
              <a:rPr lang="en-US" dirty="0"/>
              <a:t> un </a:t>
            </a:r>
            <a:r>
              <a:rPr lang="en-US" dirty="0" err="1"/>
              <a:t>indirizzo</a:t>
            </a:r>
            <a:r>
              <a:rPr lang="en-US" dirty="0"/>
              <a:t> email.</a:t>
            </a:r>
          </a:p>
          <a:p>
            <a:pPr marL="342900" indent="-342900">
              <a:lnSpc>
                <a:spcPct val="100000"/>
              </a:lnSpc>
              <a:buFont typeface="+mj-lt"/>
              <a:buAutoNum type="arabicPeriod"/>
            </a:pPr>
            <a:r>
              <a:rPr lang="en-US" dirty="0"/>
              <a:t>Password: </a:t>
            </a:r>
            <a:r>
              <a:rPr lang="en-US" dirty="0" err="1"/>
              <a:t>accetta</a:t>
            </a:r>
            <a:r>
              <a:rPr lang="en-US" dirty="0"/>
              <a:t> un </a:t>
            </a:r>
            <a:r>
              <a:rPr lang="en-US" dirty="0" err="1"/>
              <a:t>contenuto</a:t>
            </a:r>
            <a:r>
              <a:rPr lang="en-US" dirty="0"/>
              <a:t> di </a:t>
            </a:r>
            <a:r>
              <a:rPr lang="en-US" dirty="0" err="1"/>
              <a:t>tipo</a:t>
            </a:r>
            <a:r>
              <a:rPr lang="en-US" dirty="0"/>
              <a:t> password.</a:t>
            </a:r>
          </a:p>
          <a:p>
            <a:pPr marL="342900" indent="-342900">
              <a:lnSpc>
                <a:spcPct val="100000"/>
              </a:lnSpc>
              <a:buFont typeface="+mj-lt"/>
              <a:buAutoNum type="arabicPeriod"/>
            </a:pPr>
            <a:r>
              <a:rPr lang="en-US" dirty="0"/>
              <a:t>ENTRA: </a:t>
            </a:r>
            <a:r>
              <a:rPr lang="en-US" dirty="0" err="1"/>
              <a:t>permette</a:t>
            </a:r>
            <a:r>
              <a:rPr lang="en-US" dirty="0"/>
              <a:t>, se le </a:t>
            </a:r>
            <a:r>
              <a:rPr lang="en-US" dirty="0" err="1"/>
              <a:t>credenziali</a:t>
            </a:r>
            <a:r>
              <a:rPr lang="en-US" dirty="0"/>
              <a:t> </a:t>
            </a:r>
            <a:r>
              <a:rPr lang="en-US" dirty="0" err="1"/>
              <a:t>sono</a:t>
            </a:r>
            <a:r>
              <a:rPr lang="en-US" dirty="0"/>
              <a:t> </a:t>
            </a:r>
            <a:r>
              <a:rPr lang="en-US" dirty="0" err="1"/>
              <a:t>corrette</a:t>
            </a:r>
            <a:r>
              <a:rPr lang="en-US" dirty="0"/>
              <a:t>, di </a:t>
            </a:r>
            <a:r>
              <a:rPr lang="en-US" dirty="0" err="1"/>
              <a:t>entrare</a:t>
            </a:r>
            <a:r>
              <a:rPr lang="en-US" dirty="0"/>
              <a:t> </a:t>
            </a:r>
            <a:r>
              <a:rPr lang="en-US" dirty="0" err="1"/>
              <a:t>all’interno</a:t>
            </a:r>
            <a:r>
              <a:rPr lang="en-US" dirty="0"/>
              <a:t> del proprio account.</a:t>
            </a:r>
          </a:p>
          <a:p>
            <a:pPr>
              <a:lnSpc>
                <a:spcPct val="100000"/>
              </a:lnSpc>
            </a:pPr>
            <a:r>
              <a:rPr lang="en-US" dirty="0"/>
              <a:t>È </a:t>
            </a:r>
            <a:r>
              <a:rPr lang="en-US" dirty="0" err="1"/>
              <a:t>inoltre</a:t>
            </a:r>
            <a:r>
              <a:rPr lang="en-US" dirty="0"/>
              <a:t> </a:t>
            </a:r>
            <a:r>
              <a:rPr lang="en-US" dirty="0" err="1"/>
              <a:t>presente</a:t>
            </a:r>
            <a:r>
              <a:rPr lang="en-US" dirty="0"/>
              <a:t> un link </a:t>
            </a:r>
            <a:r>
              <a:rPr lang="en-US" dirty="0" err="1"/>
              <a:t>che</a:t>
            </a:r>
            <a:r>
              <a:rPr lang="en-US" dirty="0"/>
              <a:t> porta </a:t>
            </a:r>
            <a:r>
              <a:rPr lang="en-US" dirty="0" err="1"/>
              <a:t>alla</a:t>
            </a:r>
            <a:r>
              <a:rPr lang="en-US" dirty="0"/>
              <a:t> </a:t>
            </a:r>
            <a:r>
              <a:rPr lang="en-US" dirty="0" err="1"/>
              <a:t>pagina</a:t>
            </a:r>
            <a:r>
              <a:rPr lang="en-US" dirty="0"/>
              <a:t> di </a:t>
            </a:r>
            <a:r>
              <a:rPr lang="en-US" dirty="0" err="1"/>
              <a:t>registrazione</a:t>
            </a:r>
            <a:r>
              <a:rPr lang="en-US" dirty="0"/>
              <a:t>.</a:t>
            </a:r>
          </a:p>
        </p:txBody>
      </p:sp>
    </p:spTree>
    <p:extLst>
      <p:ext uri="{BB962C8B-B14F-4D97-AF65-F5344CB8AC3E}">
        <p14:creationId xmlns:p14="http://schemas.microsoft.com/office/powerpoint/2010/main" val="20417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A8EACA-B8EB-4D84-89F8-8A149CB130EB}"/>
              </a:ext>
            </a:extLst>
          </p:cNvPr>
          <p:cNvSpPr>
            <a:spLocks noGrp="1"/>
          </p:cNvSpPr>
          <p:nvPr>
            <p:ph type="title"/>
          </p:nvPr>
        </p:nvSpPr>
        <p:spPr/>
        <p:txBody>
          <a:bodyPr/>
          <a:lstStyle/>
          <a:p>
            <a:r>
              <a:rPr lang="it-IT" b="1" dirty="0"/>
              <a:t>Linguaggi utilizzati - </a:t>
            </a:r>
            <a:r>
              <a:rPr lang="it-IT" b="1" i="1" dirty="0"/>
              <a:t>HTML</a:t>
            </a:r>
          </a:p>
        </p:txBody>
      </p:sp>
      <p:sp>
        <p:nvSpPr>
          <p:cNvPr id="3" name="Segnaposto contenuto 2">
            <a:extLst>
              <a:ext uri="{FF2B5EF4-FFF2-40B4-BE49-F238E27FC236}">
                <a16:creationId xmlns:a16="http://schemas.microsoft.com/office/drawing/2014/main" id="{91AC1D68-F3E2-113B-0100-FF1DBDF88D51}"/>
              </a:ext>
            </a:extLst>
          </p:cNvPr>
          <p:cNvSpPr>
            <a:spLocks noGrp="1"/>
          </p:cNvSpPr>
          <p:nvPr>
            <p:ph idx="1"/>
          </p:nvPr>
        </p:nvSpPr>
        <p:spPr/>
        <p:txBody>
          <a:bodyPr/>
          <a:lstStyle/>
          <a:p>
            <a:r>
              <a:rPr lang="it-IT" sz="1800" dirty="0"/>
              <a:t>Acronimo di </a:t>
            </a:r>
            <a:r>
              <a:rPr lang="it-IT" sz="1800" i="1" dirty="0" err="1"/>
              <a:t>HyperText</a:t>
            </a:r>
            <a:r>
              <a:rPr lang="it-IT" sz="1800" i="1" dirty="0"/>
              <a:t> Markup Language.</a:t>
            </a:r>
            <a:endParaRPr lang="it-IT" sz="1800" dirty="0"/>
          </a:p>
          <a:p>
            <a:r>
              <a:rPr lang="it-IT" sz="1800" dirty="0"/>
              <a:t>Linguaggio utilizzato per la descrizione di pagine che costituiscono i nodi dell’ipertesto. </a:t>
            </a:r>
            <a:r>
              <a:rPr lang="it-IT" sz="1800" b="1" dirty="0"/>
              <a:t>Non è di programmazione</a:t>
            </a:r>
            <a:r>
              <a:rPr lang="it-IT" sz="1800" dirty="0"/>
              <a:t>.</a:t>
            </a:r>
          </a:p>
          <a:p>
            <a:r>
              <a:rPr lang="it-IT" sz="1800" dirty="0"/>
              <a:t>Definisce:</a:t>
            </a:r>
          </a:p>
          <a:p>
            <a:pPr lvl="1"/>
            <a:r>
              <a:rPr lang="it-IT" sz="1800" dirty="0"/>
              <a:t>La struttura logica di un documento.</a:t>
            </a:r>
          </a:p>
          <a:p>
            <a:pPr lvl="1"/>
            <a:r>
              <a:rPr lang="it-IT" sz="1800" dirty="0"/>
              <a:t>La formattazione del testo.</a:t>
            </a:r>
          </a:p>
          <a:p>
            <a:pPr lvl="1"/>
            <a:r>
              <a:rPr lang="it-IT" sz="1800" dirty="0"/>
              <a:t>Collegamenti ipertestuali tra i documenti.</a:t>
            </a:r>
          </a:p>
          <a:p>
            <a:pPr lvl="1"/>
            <a:r>
              <a:rPr lang="it-IT" sz="1800" dirty="0"/>
              <a:t>L’interfaccia utente di un’applicazione Web.</a:t>
            </a:r>
          </a:p>
          <a:p>
            <a:endParaRPr lang="it-IT" dirty="0"/>
          </a:p>
        </p:txBody>
      </p:sp>
    </p:spTree>
    <p:extLst>
      <p:ext uri="{BB962C8B-B14F-4D97-AF65-F5344CB8AC3E}">
        <p14:creationId xmlns:p14="http://schemas.microsoft.com/office/powerpoint/2010/main" val="185340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38573" y="388900"/>
            <a:ext cx="3583313" cy="852071"/>
          </a:xfrm>
        </p:spPr>
        <p:txBody>
          <a:bodyPr anchor="b">
            <a:normAutofit fontScale="90000"/>
          </a:bodyPr>
          <a:lstStyle/>
          <a:p>
            <a:pPr>
              <a:lnSpc>
                <a:spcPct val="90000"/>
              </a:lnSpc>
            </a:pPr>
            <a:r>
              <a:rPr lang="en-US" b="1" dirty="0"/>
              <a:t>Login manager – PHP code</a:t>
            </a:r>
          </a:p>
        </p:txBody>
      </p:sp>
      <p:sp>
        <p:nvSpPr>
          <p:cNvPr id="30" name="Text Placeholder 4">
            <a:extLst>
              <a:ext uri="{FF2B5EF4-FFF2-40B4-BE49-F238E27FC236}">
                <a16:creationId xmlns:a16="http://schemas.microsoft.com/office/drawing/2014/main" id="{6BB8D3D1-8F32-1704-BFFE-30C62219BDA3}"/>
              </a:ext>
            </a:extLst>
          </p:cNvPr>
          <p:cNvSpPr>
            <a:spLocks noGrp="1"/>
          </p:cNvSpPr>
          <p:nvPr>
            <p:ph type="body" sz="half" idx="2"/>
          </p:nvPr>
        </p:nvSpPr>
        <p:spPr>
          <a:xfrm>
            <a:off x="8238572" y="1240970"/>
            <a:ext cx="3583313" cy="5228129"/>
          </a:xfrm>
        </p:spPr>
        <p:txBody>
          <a:bodyPr>
            <a:normAutofit/>
          </a:bodyPr>
          <a:lstStyle/>
          <a:p>
            <a:pPr>
              <a:lnSpc>
                <a:spcPct val="100000"/>
              </a:lnSpc>
            </a:pPr>
            <a:r>
              <a:rPr lang="en-US" dirty="0"/>
              <a:t>È il </a:t>
            </a:r>
            <a:r>
              <a:rPr lang="en-US" dirty="0" err="1"/>
              <a:t>vero</a:t>
            </a:r>
            <a:r>
              <a:rPr lang="en-US" dirty="0"/>
              <a:t> e proprio </a:t>
            </a:r>
            <a:r>
              <a:rPr lang="en-US" dirty="0" err="1"/>
              <a:t>codice</a:t>
            </a:r>
            <a:r>
              <a:rPr lang="en-US" dirty="0"/>
              <a:t> di </a:t>
            </a:r>
            <a:r>
              <a:rPr lang="en-US" dirty="0" err="1"/>
              <a:t>gestione</a:t>
            </a:r>
            <a:r>
              <a:rPr lang="en-US" dirty="0"/>
              <a:t> di un </a:t>
            </a:r>
            <a:r>
              <a:rPr lang="en-US" dirty="0" err="1"/>
              <a:t>utente</a:t>
            </a:r>
            <a:r>
              <a:rPr lang="en-US" dirty="0"/>
              <a:t> intent</a:t>
            </a:r>
            <a:r>
              <a:rPr lang="it-IT" dirty="0"/>
              <a:t>o ad accedere al proprio profilo, dove vengono effettuati i dovuti controlli in merito all’esistenza dell’indirizzo email e alla correttezza della password associata. In caso di esiti negativi, viene stampato un messaggio di errore che invita l’utente a riprovare o a iscriversi effettivamente al sito.</a:t>
            </a:r>
          </a:p>
          <a:p>
            <a:pPr>
              <a:lnSpc>
                <a:spcPct val="100000"/>
              </a:lnSpc>
            </a:pPr>
            <a:r>
              <a:rPr lang="it-IT" dirty="0"/>
              <a:t>Infine è settato un tempo massimo di mantenimento dell’accesso all’account, il quale entro un’ora verrà chiuso automaticamente.</a:t>
            </a:r>
            <a:endParaRPr lang="en-US" dirty="0"/>
          </a:p>
        </p:txBody>
      </p:sp>
      <p:pic>
        <p:nvPicPr>
          <p:cNvPr id="4" name="Immagine 3" descr="Immagine che contiene testo&#10;&#10;Descrizione generata automaticamente">
            <a:extLst>
              <a:ext uri="{FF2B5EF4-FFF2-40B4-BE49-F238E27FC236}">
                <a16:creationId xmlns:a16="http://schemas.microsoft.com/office/drawing/2014/main" id="{DB75BAD9-156A-1A76-40B7-5E4010DDE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03" y="228340"/>
            <a:ext cx="7102246" cy="6401319"/>
          </a:xfrm>
          <a:prstGeom prst="rect">
            <a:avLst/>
          </a:prstGeom>
        </p:spPr>
      </p:pic>
    </p:spTree>
    <p:extLst>
      <p:ext uri="{BB962C8B-B14F-4D97-AF65-F5344CB8AC3E}">
        <p14:creationId xmlns:p14="http://schemas.microsoft.com/office/powerpoint/2010/main" val="178843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D1E3AFD2-2687-383D-75EE-5950B7F43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658873"/>
            <a:ext cx="7696201" cy="3540253"/>
          </a:xfrm>
          <a:prstGeom prst="rect">
            <a:avLst/>
          </a:prstGeom>
          <a:noFill/>
          <a:ln>
            <a:noFill/>
          </a:ln>
        </p:spPr>
      </p:pic>
      <p:sp>
        <p:nvSpPr>
          <p:cNvPr id="21" name="Title 3">
            <a:extLst>
              <a:ext uri="{FF2B5EF4-FFF2-40B4-BE49-F238E27FC236}">
                <a16:creationId xmlns:a16="http://schemas.microsoft.com/office/drawing/2014/main" id="{AB1DA11B-9EFC-6733-6C0D-B1CF2FF9B590}"/>
              </a:ext>
            </a:extLst>
          </p:cNvPr>
          <p:cNvSpPr>
            <a:spLocks noGrp="1"/>
          </p:cNvSpPr>
          <p:nvPr>
            <p:ph type="title"/>
          </p:nvPr>
        </p:nvSpPr>
        <p:spPr>
          <a:xfrm>
            <a:off x="8262645" y="379569"/>
            <a:ext cx="3559241" cy="889394"/>
          </a:xfrm>
        </p:spPr>
        <p:txBody>
          <a:bodyPr/>
          <a:lstStyle/>
          <a:p>
            <a:r>
              <a:rPr lang="en-US" sz="2500" b="1" dirty="0"/>
              <a:t>Login Manager – JS code</a:t>
            </a:r>
          </a:p>
        </p:txBody>
      </p:sp>
      <p:sp>
        <p:nvSpPr>
          <p:cNvPr id="23" name="Text Placeholder 4">
            <a:extLst>
              <a:ext uri="{FF2B5EF4-FFF2-40B4-BE49-F238E27FC236}">
                <a16:creationId xmlns:a16="http://schemas.microsoft.com/office/drawing/2014/main" id="{FE2FC7B8-2B07-EEEE-0040-2984171C2B07}"/>
              </a:ext>
            </a:extLst>
          </p:cNvPr>
          <p:cNvSpPr>
            <a:spLocks noGrp="1"/>
          </p:cNvSpPr>
          <p:nvPr>
            <p:ph type="body" sz="half" idx="2"/>
          </p:nvPr>
        </p:nvSpPr>
        <p:spPr>
          <a:xfrm>
            <a:off x="8262644" y="1268963"/>
            <a:ext cx="3559241" cy="5209468"/>
          </a:xfrm>
        </p:spPr>
        <p:txBody>
          <a:bodyPr/>
          <a:lstStyle/>
          <a:p>
            <a:r>
              <a:rPr lang="en-US" dirty="0"/>
              <a:t>Il </a:t>
            </a:r>
            <a:r>
              <a:rPr lang="en-US" dirty="0" err="1"/>
              <a:t>codice</a:t>
            </a:r>
            <a:r>
              <a:rPr lang="en-US" dirty="0"/>
              <a:t> JavaScript </a:t>
            </a:r>
            <a:r>
              <a:rPr lang="en-US" dirty="0" err="1"/>
              <a:t>implementato</a:t>
            </a:r>
            <a:r>
              <a:rPr lang="en-US" dirty="0"/>
              <a:t> per la </a:t>
            </a:r>
            <a:r>
              <a:rPr lang="en-US" dirty="0" err="1"/>
              <a:t>gestione</a:t>
            </a:r>
            <a:r>
              <a:rPr lang="en-US" dirty="0"/>
              <a:t> del login </a:t>
            </a:r>
            <a:r>
              <a:rPr lang="en-US" dirty="0" err="1"/>
              <a:t>riguarda</a:t>
            </a:r>
            <a:r>
              <a:rPr lang="en-US" dirty="0"/>
              <a:t> </a:t>
            </a:r>
            <a:r>
              <a:rPr lang="en-US" dirty="0" err="1"/>
              <a:t>una</a:t>
            </a:r>
            <a:r>
              <a:rPr lang="en-US" dirty="0"/>
              <a:t> </a:t>
            </a:r>
            <a:r>
              <a:rPr lang="en-US" dirty="0" err="1"/>
              <a:t>funzione</a:t>
            </a:r>
            <a:r>
              <a:rPr lang="en-US" dirty="0"/>
              <a:t> </a:t>
            </a:r>
            <a:r>
              <a:rPr lang="en-US" dirty="0" err="1"/>
              <a:t>chiamata</a:t>
            </a:r>
            <a:r>
              <a:rPr lang="en-US" dirty="0"/>
              <a:t> </a:t>
            </a:r>
            <a:r>
              <a:rPr lang="en-US" i="1" dirty="0" err="1"/>
              <a:t>validaLog</a:t>
            </a:r>
            <a:r>
              <a:rPr lang="en-US" dirty="0"/>
              <a:t> la quale, </a:t>
            </a:r>
            <a:r>
              <a:rPr lang="en-US" dirty="0" err="1"/>
              <a:t>tramite</a:t>
            </a:r>
            <a:r>
              <a:rPr lang="en-US" dirty="0"/>
              <a:t> due </a:t>
            </a:r>
            <a:r>
              <a:rPr lang="en-US" dirty="0" err="1"/>
              <a:t>costrutti</a:t>
            </a:r>
            <a:r>
              <a:rPr lang="en-US" dirty="0"/>
              <a:t> if, </a:t>
            </a:r>
            <a:r>
              <a:rPr lang="en-US" dirty="0" err="1"/>
              <a:t>verifica</a:t>
            </a:r>
            <a:r>
              <a:rPr lang="en-US" dirty="0"/>
              <a:t> </a:t>
            </a:r>
            <a:r>
              <a:rPr lang="en-US" dirty="0" err="1"/>
              <a:t>altrettante</a:t>
            </a:r>
            <a:r>
              <a:rPr lang="en-US" dirty="0"/>
              <a:t> </a:t>
            </a:r>
            <a:r>
              <a:rPr lang="en-US" dirty="0" err="1"/>
              <a:t>condizioni</a:t>
            </a:r>
            <a:r>
              <a:rPr lang="en-US" dirty="0"/>
              <a:t>:</a:t>
            </a:r>
          </a:p>
          <a:p>
            <a:pPr marL="342900" indent="-342900">
              <a:buFont typeface="+mj-lt"/>
              <a:buAutoNum type="arabicPeriod"/>
            </a:pPr>
            <a:r>
              <a:rPr lang="en-US" dirty="0"/>
              <a:t>Se il campo </a:t>
            </a:r>
            <a:r>
              <a:rPr lang="en-US" i="1" dirty="0"/>
              <a:t>Email</a:t>
            </a:r>
            <a:r>
              <a:rPr lang="en-US" dirty="0"/>
              <a:t> del modulo di accesso è </a:t>
            </a:r>
            <a:r>
              <a:rPr lang="en-US" dirty="0" err="1"/>
              <a:t>popolato</a:t>
            </a:r>
            <a:r>
              <a:rPr lang="en-US" dirty="0"/>
              <a:t>. In </a:t>
            </a:r>
            <a:r>
              <a:rPr lang="en-US" dirty="0" err="1"/>
              <a:t>caso</a:t>
            </a:r>
            <a:r>
              <a:rPr lang="en-US" dirty="0"/>
              <a:t> </a:t>
            </a:r>
            <a:r>
              <a:rPr lang="en-US" dirty="0" err="1"/>
              <a:t>negativo</a:t>
            </a:r>
            <a:r>
              <a:rPr lang="en-US" dirty="0"/>
              <a:t>, </a:t>
            </a:r>
            <a:r>
              <a:rPr lang="en-US" dirty="0" err="1"/>
              <a:t>stampa</a:t>
            </a:r>
            <a:r>
              <a:rPr lang="en-US" dirty="0"/>
              <a:t> un alert.</a:t>
            </a:r>
          </a:p>
          <a:p>
            <a:pPr marL="342900" indent="-342900">
              <a:buFont typeface="+mj-lt"/>
              <a:buAutoNum type="arabicPeriod"/>
            </a:pPr>
            <a:r>
              <a:rPr lang="en-US" dirty="0"/>
              <a:t>Se il campo </a:t>
            </a:r>
            <a:r>
              <a:rPr lang="en-US" i="1" dirty="0"/>
              <a:t>Password</a:t>
            </a:r>
            <a:r>
              <a:rPr lang="en-US" dirty="0"/>
              <a:t> del modulo di accesso è </a:t>
            </a:r>
            <a:r>
              <a:rPr lang="en-US" dirty="0" err="1"/>
              <a:t>popolato</a:t>
            </a:r>
            <a:r>
              <a:rPr lang="en-US" dirty="0"/>
              <a:t>, </a:t>
            </a:r>
            <a:r>
              <a:rPr lang="en-US" dirty="0" err="1"/>
              <a:t>altrimenti</a:t>
            </a:r>
            <a:r>
              <a:rPr lang="en-US" dirty="0"/>
              <a:t> </a:t>
            </a:r>
            <a:r>
              <a:rPr lang="en-US" dirty="0" err="1"/>
              <a:t>stampa</a:t>
            </a:r>
            <a:r>
              <a:rPr lang="en-US" dirty="0"/>
              <a:t> un secondo alert. </a:t>
            </a:r>
          </a:p>
        </p:txBody>
      </p:sp>
    </p:spTree>
    <p:extLst>
      <p:ext uri="{BB962C8B-B14F-4D97-AF65-F5344CB8AC3E}">
        <p14:creationId xmlns:p14="http://schemas.microsoft.com/office/powerpoint/2010/main" val="99070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10;&#10;Descrizione generata automaticamente">
            <a:extLst>
              <a:ext uri="{FF2B5EF4-FFF2-40B4-BE49-F238E27FC236}">
                <a16:creationId xmlns:a16="http://schemas.microsoft.com/office/drawing/2014/main" id="{1535B731-547F-0C26-09DF-CFE9DD314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216342"/>
            <a:ext cx="7696201" cy="4425316"/>
          </a:xfrm>
          <a:prstGeom prst="rect">
            <a:avLst/>
          </a:prstGeom>
          <a:noFill/>
          <a:ln>
            <a:noFill/>
          </a:ln>
        </p:spPr>
      </p:pic>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71977" y="393382"/>
            <a:ext cx="3540578" cy="822960"/>
          </a:xfrm>
        </p:spPr>
        <p:txBody>
          <a:bodyPr anchor="b">
            <a:normAutofit fontScale="90000"/>
          </a:bodyPr>
          <a:lstStyle/>
          <a:p>
            <a:pPr>
              <a:lnSpc>
                <a:spcPct val="90000"/>
              </a:lnSpc>
            </a:pPr>
            <a:r>
              <a:rPr lang="en-US" b="1" dirty="0" err="1"/>
              <a:t>Registrazione</a:t>
            </a:r>
            <a:r>
              <a:rPr lang="en-US" b="1" dirty="0"/>
              <a:t> – PHP code</a:t>
            </a:r>
          </a:p>
        </p:txBody>
      </p:sp>
      <p:sp>
        <p:nvSpPr>
          <p:cNvPr id="30" name="Text Placeholder 4">
            <a:extLst>
              <a:ext uri="{FF2B5EF4-FFF2-40B4-BE49-F238E27FC236}">
                <a16:creationId xmlns:a16="http://schemas.microsoft.com/office/drawing/2014/main" id="{6BB8D3D1-8F32-1704-BFFE-30C62219BDA3}"/>
              </a:ext>
            </a:extLst>
          </p:cNvPr>
          <p:cNvSpPr>
            <a:spLocks noGrp="1"/>
          </p:cNvSpPr>
          <p:nvPr>
            <p:ph type="body" sz="half" idx="2"/>
          </p:nvPr>
        </p:nvSpPr>
        <p:spPr>
          <a:xfrm>
            <a:off x="8271976" y="1216342"/>
            <a:ext cx="3540577" cy="5248276"/>
          </a:xfrm>
        </p:spPr>
        <p:txBody>
          <a:bodyPr>
            <a:noAutofit/>
          </a:bodyPr>
          <a:lstStyle/>
          <a:p>
            <a:pPr>
              <a:lnSpc>
                <a:spcPct val="100000"/>
              </a:lnSpc>
            </a:pPr>
            <a:r>
              <a:rPr lang="en-US" dirty="0"/>
              <a:t>Il </a:t>
            </a:r>
            <a:r>
              <a:rPr lang="en-US" dirty="0" err="1"/>
              <a:t>codice</a:t>
            </a:r>
            <a:r>
              <a:rPr lang="en-US" dirty="0"/>
              <a:t> </a:t>
            </a:r>
            <a:r>
              <a:rPr lang="en-US" dirty="0" err="1"/>
              <a:t>costituisce</a:t>
            </a:r>
            <a:r>
              <a:rPr lang="en-US" dirty="0"/>
              <a:t> la </a:t>
            </a:r>
            <a:r>
              <a:rPr lang="en-US" dirty="0" err="1"/>
              <a:t>struttura</a:t>
            </a:r>
            <a:r>
              <a:rPr lang="en-US" dirty="0"/>
              <a:t> </a:t>
            </a:r>
            <a:r>
              <a:rPr lang="en-US" dirty="0" err="1"/>
              <a:t>della</a:t>
            </a:r>
            <a:r>
              <a:rPr lang="en-US" dirty="0"/>
              <a:t> </a:t>
            </a:r>
            <a:r>
              <a:rPr lang="en-US" dirty="0" err="1"/>
              <a:t>pagina</a:t>
            </a:r>
            <a:r>
              <a:rPr lang="en-US" dirty="0"/>
              <a:t> di </a:t>
            </a:r>
            <a:r>
              <a:rPr lang="en-US" dirty="0" err="1"/>
              <a:t>registrazione</a:t>
            </a:r>
            <a:r>
              <a:rPr lang="en-US" dirty="0"/>
              <a:t> e </a:t>
            </a:r>
            <a:r>
              <a:rPr lang="en-US" dirty="0" err="1"/>
              <a:t>creazione</a:t>
            </a:r>
            <a:r>
              <a:rPr lang="en-US" dirty="0"/>
              <a:t> di un nuovo account da </a:t>
            </a:r>
            <a:r>
              <a:rPr lang="en-US" dirty="0" err="1"/>
              <a:t>parte</a:t>
            </a:r>
            <a:r>
              <a:rPr lang="en-US" dirty="0"/>
              <a:t> di un </a:t>
            </a:r>
            <a:r>
              <a:rPr lang="en-US" dirty="0" err="1"/>
              <a:t>utente</a:t>
            </a:r>
            <a:r>
              <a:rPr lang="en-US" dirty="0"/>
              <a:t>. </a:t>
            </a:r>
            <a:r>
              <a:rPr lang="en-US" dirty="0" err="1"/>
              <a:t>Vengono</a:t>
            </a:r>
            <a:r>
              <a:rPr lang="en-US" dirty="0"/>
              <a:t> </a:t>
            </a:r>
            <a:r>
              <a:rPr lang="en-US" dirty="0" err="1"/>
              <a:t>inseriti</a:t>
            </a:r>
            <a:r>
              <a:rPr lang="en-US" dirty="0"/>
              <a:t> </a:t>
            </a:r>
            <a:r>
              <a:rPr lang="en-US" dirty="0" err="1"/>
              <a:t>molti</a:t>
            </a:r>
            <a:r>
              <a:rPr lang="en-US" dirty="0"/>
              <a:t> </a:t>
            </a:r>
            <a:r>
              <a:rPr lang="en-US" dirty="0" err="1"/>
              <a:t>più</a:t>
            </a:r>
            <a:r>
              <a:rPr lang="en-US" dirty="0"/>
              <a:t> </a:t>
            </a:r>
            <a:r>
              <a:rPr lang="en-US" dirty="0" err="1"/>
              <a:t>campi</a:t>
            </a:r>
            <a:r>
              <a:rPr lang="en-US" dirty="0"/>
              <a:t> rispetto al login, </a:t>
            </a:r>
            <a:r>
              <a:rPr lang="en-US" dirty="0" err="1"/>
              <a:t>alcuni</a:t>
            </a:r>
            <a:r>
              <a:rPr lang="en-US" dirty="0"/>
              <a:t> </a:t>
            </a:r>
            <a:r>
              <a:rPr lang="en-US" dirty="0" err="1"/>
              <a:t>tra</a:t>
            </a:r>
            <a:r>
              <a:rPr lang="en-US" dirty="0"/>
              <a:t> </a:t>
            </a:r>
            <a:r>
              <a:rPr lang="en-US" dirty="0" err="1"/>
              <a:t>i</a:t>
            </a:r>
            <a:r>
              <a:rPr lang="en-US" dirty="0"/>
              <a:t> </a:t>
            </a:r>
            <a:r>
              <a:rPr lang="en-US" dirty="0" err="1"/>
              <a:t>quali</a:t>
            </a:r>
            <a:r>
              <a:rPr lang="en-US" dirty="0"/>
              <a:t> </a:t>
            </a:r>
            <a:r>
              <a:rPr lang="en-US" dirty="0" err="1"/>
              <a:t>obbligatori</a:t>
            </a:r>
            <a:r>
              <a:rPr lang="en-US" dirty="0"/>
              <a:t>:</a:t>
            </a:r>
          </a:p>
          <a:p>
            <a:pPr marL="342900" indent="-342900">
              <a:lnSpc>
                <a:spcPct val="100000"/>
              </a:lnSpc>
              <a:buFont typeface="+mj-lt"/>
              <a:buAutoNum type="arabicPeriod"/>
            </a:pPr>
            <a:r>
              <a:rPr lang="en-US" dirty="0"/>
              <a:t>Email</a:t>
            </a:r>
          </a:p>
          <a:p>
            <a:pPr marL="342900" indent="-342900">
              <a:lnSpc>
                <a:spcPct val="100000"/>
              </a:lnSpc>
              <a:buFont typeface="+mj-lt"/>
              <a:buAutoNum type="arabicPeriod"/>
            </a:pPr>
            <a:r>
              <a:rPr lang="en-US" dirty="0"/>
              <a:t>Username</a:t>
            </a:r>
          </a:p>
          <a:p>
            <a:pPr marL="342900" indent="-342900">
              <a:lnSpc>
                <a:spcPct val="100000"/>
              </a:lnSpc>
              <a:buFont typeface="+mj-lt"/>
              <a:buAutoNum type="arabicPeriod"/>
            </a:pPr>
            <a:r>
              <a:rPr lang="en-US" dirty="0"/>
              <a:t>Password</a:t>
            </a:r>
          </a:p>
          <a:p>
            <a:pPr marL="342900" indent="-342900">
              <a:lnSpc>
                <a:spcPct val="100000"/>
              </a:lnSpc>
              <a:buFont typeface="+mj-lt"/>
              <a:buAutoNum type="arabicPeriod"/>
            </a:pPr>
            <a:r>
              <a:rPr lang="en-US" dirty="0" err="1"/>
              <a:t>Conferma</a:t>
            </a:r>
            <a:r>
              <a:rPr lang="en-US" dirty="0"/>
              <a:t> password</a:t>
            </a:r>
          </a:p>
          <a:p>
            <a:pPr>
              <a:lnSpc>
                <a:spcPct val="100000"/>
              </a:lnSpc>
            </a:pPr>
            <a:r>
              <a:rPr lang="en-US" dirty="0" err="1"/>
              <a:t>Alla</a:t>
            </a:r>
            <a:r>
              <a:rPr lang="en-US" dirty="0"/>
              <a:t> fine del form, un </a:t>
            </a:r>
            <a:r>
              <a:rPr lang="en-US" dirty="0" err="1"/>
              <a:t>pulsante</a:t>
            </a:r>
            <a:r>
              <a:rPr lang="en-US" dirty="0"/>
              <a:t> </a:t>
            </a:r>
            <a:r>
              <a:rPr lang="en-US" dirty="0" err="1"/>
              <a:t>permette</a:t>
            </a:r>
            <a:r>
              <a:rPr lang="en-US" dirty="0"/>
              <a:t> la </a:t>
            </a:r>
            <a:r>
              <a:rPr lang="en-US" dirty="0" err="1"/>
              <a:t>sottomissione</a:t>
            </a:r>
            <a:r>
              <a:rPr lang="en-US" dirty="0"/>
              <a:t> </a:t>
            </a:r>
            <a:r>
              <a:rPr lang="en-US" dirty="0" err="1"/>
              <a:t>delle</a:t>
            </a:r>
            <a:r>
              <a:rPr lang="en-US" dirty="0"/>
              <a:t> </a:t>
            </a:r>
            <a:r>
              <a:rPr lang="en-US" dirty="0" err="1"/>
              <a:t>informazioni</a:t>
            </a:r>
            <a:r>
              <a:rPr lang="en-US" dirty="0"/>
              <a:t> </a:t>
            </a:r>
            <a:r>
              <a:rPr lang="en-US" dirty="0" err="1"/>
              <a:t>all’interno</a:t>
            </a:r>
            <a:r>
              <a:rPr lang="en-US" dirty="0"/>
              <a:t> </a:t>
            </a:r>
            <a:r>
              <a:rPr lang="en-US" dirty="0" err="1"/>
              <a:t>della</a:t>
            </a:r>
            <a:r>
              <a:rPr lang="en-US" dirty="0"/>
              <a:t> base di </a:t>
            </a:r>
            <a:r>
              <a:rPr lang="en-US" dirty="0" err="1"/>
              <a:t>dati</a:t>
            </a:r>
            <a:r>
              <a:rPr lang="en-US" dirty="0"/>
              <a:t>.</a:t>
            </a:r>
          </a:p>
        </p:txBody>
      </p:sp>
    </p:spTree>
    <p:extLst>
      <p:ext uri="{BB962C8B-B14F-4D97-AF65-F5344CB8AC3E}">
        <p14:creationId xmlns:p14="http://schemas.microsoft.com/office/powerpoint/2010/main" val="71354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79992" y="416422"/>
            <a:ext cx="11432015" cy="1722004"/>
          </a:xfrm>
        </p:spPr>
        <p:txBody>
          <a:bodyPr>
            <a:normAutofit fontScale="90000"/>
          </a:bodyPr>
          <a:lstStyle/>
          <a:p>
            <a:r>
              <a:rPr lang="en-US" sz="2800" b="1" dirty="0"/>
              <a:t>Manager </a:t>
            </a:r>
            <a:r>
              <a:rPr lang="en-US" sz="2800" b="1" dirty="0" err="1"/>
              <a:t>Registrazione</a:t>
            </a:r>
            <a:r>
              <a:rPr lang="en-US" sz="2800" b="1" dirty="0"/>
              <a:t> – PHP code</a:t>
            </a:r>
            <a:br>
              <a:rPr lang="en-US" sz="2800" dirty="0"/>
            </a:br>
            <a:br>
              <a:rPr lang="en-US" sz="2000" dirty="0"/>
            </a:br>
            <a:r>
              <a:rPr lang="en-US" sz="2000" dirty="0" err="1"/>
              <a:t>Così</a:t>
            </a:r>
            <a:r>
              <a:rPr lang="en-US" sz="2000" dirty="0"/>
              <a:t> come per il Login, la </a:t>
            </a:r>
            <a:r>
              <a:rPr lang="en-US" sz="2000" dirty="0" err="1"/>
              <a:t>registrazione</a:t>
            </a:r>
            <a:r>
              <a:rPr lang="en-US" sz="2000" dirty="0"/>
              <a:t> è </a:t>
            </a:r>
            <a:r>
              <a:rPr lang="en-US" sz="2000" dirty="0" err="1"/>
              <a:t>gestita</a:t>
            </a:r>
            <a:r>
              <a:rPr lang="en-US" sz="2000" dirty="0"/>
              <a:t> in un </a:t>
            </a:r>
            <a:r>
              <a:rPr lang="en-US" sz="2000" dirty="0" err="1"/>
              <a:t>foglio</a:t>
            </a:r>
            <a:r>
              <a:rPr lang="en-US" sz="2000" dirty="0"/>
              <a:t> PHP a </a:t>
            </a:r>
            <a:r>
              <a:rPr lang="en-US" sz="2000" dirty="0" err="1"/>
              <a:t>parte</a:t>
            </a:r>
            <a:r>
              <a:rPr lang="en-US" sz="2000" dirty="0"/>
              <a:t> </a:t>
            </a:r>
            <a:r>
              <a:rPr lang="en-US" sz="2000" dirty="0" err="1"/>
              <a:t>che</a:t>
            </a:r>
            <a:r>
              <a:rPr lang="en-US" sz="2000" dirty="0"/>
              <a:t> </a:t>
            </a:r>
            <a:r>
              <a:rPr lang="en-US" sz="2000" dirty="0" err="1"/>
              <a:t>esegue</a:t>
            </a:r>
            <a:r>
              <a:rPr lang="en-US" sz="2000" dirty="0"/>
              <a:t> tutti </a:t>
            </a:r>
            <a:r>
              <a:rPr lang="en-US" sz="2000" dirty="0" err="1"/>
              <a:t>i</a:t>
            </a:r>
            <a:r>
              <a:rPr lang="en-US" sz="2000" dirty="0"/>
              <a:t> </a:t>
            </a:r>
            <a:r>
              <a:rPr lang="en-US" sz="2000" dirty="0" err="1"/>
              <a:t>dovuti</a:t>
            </a:r>
            <a:r>
              <a:rPr lang="en-US" sz="2000" dirty="0"/>
              <a:t> </a:t>
            </a:r>
            <a:r>
              <a:rPr lang="en-US" sz="2000" dirty="0" err="1"/>
              <a:t>controlli</a:t>
            </a:r>
            <a:r>
              <a:rPr lang="en-US" sz="2000" dirty="0"/>
              <a:t> e </a:t>
            </a:r>
            <a:r>
              <a:rPr lang="en-US" sz="2000" dirty="0" err="1"/>
              <a:t>stampa</a:t>
            </a:r>
            <a:r>
              <a:rPr lang="en-US" sz="2000" dirty="0"/>
              <a:t> </a:t>
            </a:r>
            <a:r>
              <a:rPr lang="en-US" sz="2000" dirty="0" err="1"/>
              <a:t>i</a:t>
            </a:r>
            <a:r>
              <a:rPr lang="en-US" sz="2000" dirty="0"/>
              <a:t> </a:t>
            </a:r>
            <a:r>
              <a:rPr lang="en-US" sz="2000" dirty="0" err="1"/>
              <a:t>dovuti</a:t>
            </a:r>
            <a:r>
              <a:rPr lang="en-US" sz="2000" dirty="0"/>
              <a:t> </a:t>
            </a:r>
            <a:r>
              <a:rPr lang="en-US" sz="2000" dirty="0" err="1"/>
              <a:t>messaggi</a:t>
            </a:r>
            <a:r>
              <a:rPr lang="en-US" sz="2000" dirty="0"/>
              <a:t> in </a:t>
            </a:r>
            <a:r>
              <a:rPr lang="en-US" sz="2000" dirty="0" err="1"/>
              <a:t>caso</a:t>
            </a:r>
            <a:r>
              <a:rPr lang="en-US" sz="2000" dirty="0"/>
              <a:t> di </a:t>
            </a:r>
            <a:r>
              <a:rPr lang="en-US" sz="2000" dirty="0" err="1"/>
              <a:t>errori</a:t>
            </a:r>
            <a:r>
              <a:rPr lang="en-US" sz="2000" dirty="0"/>
              <a:t> </a:t>
            </a:r>
            <a:r>
              <a:rPr lang="en-US" sz="2000" dirty="0" err="1"/>
              <a:t>commessi</a:t>
            </a:r>
            <a:r>
              <a:rPr lang="en-US" sz="2000" dirty="0"/>
              <a:t> </a:t>
            </a:r>
            <a:r>
              <a:rPr lang="en-US" sz="2000" dirty="0" err="1"/>
              <a:t>dall’utente</a:t>
            </a:r>
            <a:r>
              <a:rPr lang="en-US" sz="2000" dirty="0"/>
              <a:t> o </a:t>
            </a:r>
            <a:r>
              <a:rPr lang="en-US" sz="2000" dirty="0" err="1"/>
              <a:t>avvenuti</a:t>
            </a:r>
            <a:r>
              <a:rPr lang="en-US" sz="2000" dirty="0"/>
              <a:t> </a:t>
            </a:r>
            <a:r>
              <a:rPr lang="en-US" sz="2000" dirty="0" err="1"/>
              <a:t>durante</a:t>
            </a:r>
            <a:r>
              <a:rPr lang="en-US" sz="2000" dirty="0"/>
              <a:t> il </a:t>
            </a:r>
            <a:r>
              <a:rPr lang="en-US" sz="2000" dirty="0" err="1"/>
              <a:t>processo</a:t>
            </a:r>
            <a:r>
              <a:rPr lang="en-US" sz="2000" dirty="0"/>
              <a:t>. Si </a:t>
            </a:r>
            <a:r>
              <a:rPr lang="en-US" sz="2000" dirty="0" err="1"/>
              <a:t>concentra</a:t>
            </a:r>
            <a:r>
              <a:rPr lang="en-US" sz="2000" dirty="0"/>
              <a:t> </a:t>
            </a:r>
            <a:r>
              <a:rPr lang="en-US" sz="2000" dirty="0" err="1"/>
              <a:t>soprattuto</a:t>
            </a:r>
            <a:r>
              <a:rPr lang="en-US" sz="2000" dirty="0"/>
              <a:t> </a:t>
            </a:r>
            <a:r>
              <a:rPr lang="en-US" sz="2000" dirty="0" err="1"/>
              <a:t>nel</a:t>
            </a:r>
            <a:r>
              <a:rPr lang="en-US" sz="2000" dirty="0"/>
              <a:t> </a:t>
            </a:r>
            <a:r>
              <a:rPr lang="en-US" sz="2000" dirty="0" err="1"/>
              <a:t>verificare</a:t>
            </a:r>
            <a:r>
              <a:rPr lang="en-US" sz="2000" dirty="0"/>
              <a:t> se </a:t>
            </a:r>
            <a:r>
              <a:rPr lang="en-US" sz="2000" dirty="0" err="1"/>
              <a:t>i</a:t>
            </a:r>
            <a:r>
              <a:rPr lang="en-US" sz="2000" dirty="0"/>
              <a:t> </a:t>
            </a:r>
            <a:r>
              <a:rPr lang="en-US" sz="2000" dirty="0" err="1"/>
              <a:t>campi</a:t>
            </a:r>
            <a:r>
              <a:rPr lang="en-US" sz="2000" dirty="0"/>
              <a:t> </a:t>
            </a:r>
            <a:r>
              <a:rPr lang="en-US" sz="2000" dirty="0" err="1"/>
              <a:t>segnati</a:t>
            </a:r>
            <a:r>
              <a:rPr lang="en-US" sz="2000" dirty="0"/>
              <a:t> come </a:t>
            </a:r>
            <a:r>
              <a:rPr lang="en-US" sz="2000" dirty="0" err="1"/>
              <a:t>obbligatori</a:t>
            </a:r>
            <a:r>
              <a:rPr lang="en-US" sz="2000" dirty="0"/>
              <a:t> </a:t>
            </a:r>
            <a:r>
              <a:rPr lang="en-US" sz="2000" dirty="0" err="1"/>
              <a:t>sono</a:t>
            </a:r>
            <a:r>
              <a:rPr lang="en-US" sz="2000" dirty="0"/>
              <a:t> </a:t>
            </a:r>
            <a:r>
              <a:rPr lang="en-US" sz="2000" dirty="0" err="1"/>
              <a:t>stati</a:t>
            </a:r>
            <a:r>
              <a:rPr lang="en-US" sz="2000" dirty="0"/>
              <a:t> </a:t>
            </a:r>
            <a:r>
              <a:rPr lang="en-US" sz="2000" dirty="0" err="1"/>
              <a:t>riempiti</a:t>
            </a:r>
            <a:r>
              <a:rPr lang="en-US" sz="2000" dirty="0"/>
              <a:t> </a:t>
            </a:r>
            <a:r>
              <a:rPr lang="en-US" sz="2000" dirty="0" err="1"/>
              <a:t>oppure</a:t>
            </a:r>
            <a:r>
              <a:rPr lang="en-US" sz="2000" dirty="0"/>
              <a:t> </a:t>
            </a:r>
            <a:r>
              <a:rPr lang="en-US" sz="2000" dirty="0" err="1"/>
              <a:t>lasciati</a:t>
            </a:r>
            <a:r>
              <a:rPr lang="en-US" sz="2000" dirty="0"/>
              <a:t> </a:t>
            </a:r>
            <a:r>
              <a:rPr lang="en-US" sz="2000" dirty="0" err="1"/>
              <a:t>vuoti</a:t>
            </a:r>
            <a:r>
              <a:rPr lang="en-US" sz="2000" dirty="0"/>
              <a:t> e se la password è </a:t>
            </a:r>
            <a:r>
              <a:rPr lang="en-US" sz="2000" dirty="0" err="1"/>
              <a:t>lunga</a:t>
            </a:r>
            <a:r>
              <a:rPr lang="en-US" sz="2000" dirty="0"/>
              <a:t> </a:t>
            </a:r>
            <a:r>
              <a:rPr lang="en-US" sz="2000" dirty="0" err="1"/>
              <a:t>almeno</a:t>
            </a:r>
            <a:r>
              <a:rPr lang="en-US" sz="2000" dirty="0"/>
              <a:t> sei </a:t>
            </a:r>
            <a:r>
              <a:rPr lang="en-US" sz="2000" dirty="0" err="1"/>
              <a:t>caratteri</a:t>
            </a:r>
            <a:r>
              <a:rPr lang="en-US" sz="2000" dirty="0"/>
              <a:t> o se </a:t>
            </a:r>
            <a:r>
              <a:rPr lang="en-US" sz="2000" dirty="0" err="1"/>
              <a:t>l’email</a:t>
            </a:r>
            <a:r>
              <a:rPr lang="en-US" sz="2000" dirty="0"/>
              <a:t> e lo username </a:t>
            </a:r>
            <a:r>
              <a:rPr lang="en-US" sz="2000" dirty="0" err="1"/>
              <a:t>inseriti</a:t>
            </a:r>
            <a:r>
              <a:rPr lang="en-US" sz="2000" dirty="0"/>
              <a:t> non </a:t>
            </a:r>
            <a:r>
              <a:rPr lang="en-US" sz="2000" dirty="0" err="1"/>
              <a:t>sono</a:t>
            </a:r>
            <a:r>
              <a:rPr lang="en-US" sz="2000" dirty="0"/>
              <a:t> </a:t>
            </a:r>
            <a:r>
              <a:rPr lang="en-US" sz="2000" dirty="0" err="1"/>
              <a:t>già</a:t>
            </a:r>
            <a:r>
              <a:rPr lang="en-US" sz="2000" dirty="0"/>
              <a:t> </a:t>
            </a:r>
            <a:r>
              <a:rPr lang="en-US" sz="2000" dirty="0" err="1"/>
              <a:t>stati</a:t>
            </a:r>
            <a:r>
              <a:rPr lang="en-US" sz="2000" dirty="0"/>
              <a:t> </a:t>
            </a:r>
            <a:r>
              <a:rPr lang="en-US" sz="2000" dirty="0" err="1"/>
              <a:t>utilizzati</a:t>
            </a:r>
            <a:r>
              <a:rPr lang="en-US" sz="2000" dirty="0"/>
              <a:t>.</a:t>
            </a:r>
            <a:endParaRPr lang="en-US" sz="2000" i="1" dirty="0"/>
          </a:p>
        </p:txBody>
      </p:sp>
      <p:pic>
        <p:nvPicPr>
          <p:cNvPr id="8" name="Segnaposto contenuto 7" descr="Immagine che contiene testo&#10;&#10;Descrizione generata automaticamente">
            <a:extLst>
              <a:ext uri="{FF2B5EF4-FFF2-40B4-BE49-F238E27FC236}">
                <a16:creationId xmlns:a16="http://schemas.microsoft.com/office/drawing/2014/main" id="{A1036D8E-1F77-25F2-0ADC-AF087620FA7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93808" y="2271389"/>
            <a:ext cx="3806160" cy="4170189"/>
          </a:xfrm>
        </p:spPr>
      </p:pic>
      <p:pic>
        <p:nvPicPr>
          <p:cNvPr id="12" name="Segnaposto contenuto 11" descr="Immagine che contiene testo&#10;&#10;Descrizione generata automaticamente">
            <a:extLst>
              <a:ext uri="{FF2B5EF4-FFF2-40B4-BE49-F238E27FC236}">
                <a16:creationId xmlns:a16="http://schemas.microsoft.com/office/drawing/2014/main" id="{308B6FEE-175C-D5D6-AC5E-0B14ABE50DE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2034" y="2271389"/>
            <a:ext cx="4263273" cy="4170189"/>
          </a:xfrm>
        </p:spPr>
      </p:pic>
    </p:spTree>
    <p:extLst>
      <p:ext uri="{BB962C8B-B14F-4D97-AF65-F5344CB8AC3E}">
        <p14:creationId xmlns:p14="http://schemas.microsoft.com/office/powerpoint/2010/main" val="200650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descr="Immagine che contiene testo&#10;&#10;Descrizione generata automaticamente">
            <a:extLst>
              <a:ext uri="{FF2B5EF4-FFF2-40B4-BE49-F238E27FC236}">
                <a16:creationId xmlns:a16="http://schemas.microsoft.com/office/drawing/2014/main" id="{224CC934-3CA8-4859-80C0-329C4CDC9B6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tretch/>
        </p:blipFill>
        <p:spPr>
          <a:xfrm>
            <a:off x="1228503" y="237744"/>
            <a:ext cx="5696392" cy="6382512"/>
          </a:xfrm>
          <a:noFill/>
        </p:spPr>
      </p:pic>
      <p:sp>
        <p:nvSpPr>
          <p:cNvPr id="5" name="Segnaposto data 4">
            <a:extLst>
              <a:ext uri="{FF2B5EF4-FFF2-40B4-BE49-F238E27FC236}">
                <a16:creationId xmlns:a16="http://schemas.microsoft.com/office/drawing/2014/main" id="{CEB2AAE2-CE4F-D3AC-9B90-5798355188A8}"/>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ED487A35-6EB2-4106-87BE-5998F37E93E7}" type="datetime1">
              <a:rPr lang="it-IT" smtClean="0"/>
              <a:pPr rtl="0">
                <a:spcAft>
                  <a:spcPts val="600"/>
                </a:spcAft>
              </a:pPr>
              <a:t>02/06/2022</a:t>
            </a:fld>
            <a:endParaRPr lang="en-US"/>
          </a:p>
        </p:txBody>
      </p:sp>
      <p:sp>
        <p:nvSpPr>
          <p:cNvPr id="12" name="Title 3">
            <a:extLst>
              <a:ext uri="{FF2B5EF4-FFF2-40B4-BE49-F238E27FC236}">
                <a16:creationId xmlns:a16="http://schemas.microsoft.com/office/drawing/2014/main" id="{B3DF1467-7FF5-9C06-8E2F-2DAA21F20F6E}"/>
              </a:ext>
            </a:extLst>
          </p:cNvPr>
          <p:cNvSpPr>
            <a:spLocks noGrp="1"/>
          </p:cNvSpPr>
          <p:nvPr>
            <p:ph type="title"/>
          </p:nvPr>
        </p:nvSpPr>
        <p:spPr>
          <a:xfrm>
            <a:off x="8253315" y="360907"/>
            <a:ext cx="3559240" cy="1215965"/>
          </a:xfrm>
        </p:spPr>
        <p:txBody>
          <a:bodyPr/>
          <a:lstStyle/>
          <a:p>
            <a:r>
              <a:rPr lang="en-US" sz="2500" b="1" dirty="0"/>
              <a:t>Manager </a:t>
            </a:r>
            <a:r>
              <a:rPr lang="en-US" sz="2500" b="1" dirty="0" err="1"/>
              <a:t>Registrazione</a:t>
            </a:r>
            <a:r>
              <a:rPr lang="en-US" sz="2500" b="1" dirty="0"/>
              <a:t> – JS code</a:t>
            </a:r>
          </a:p>
        </p:txBody>
      </p:sp>
      <p:sp>
        <p:nvSpPr>
          <p:cNvPr id="14" name="Text Placeholder 4">
            <a:extLst>
              <a:ext uri="{FF2B5EF4-FFF2-40B4-BE49-F238E27FC236}">
                <a16:creationId xmlns:a16="http://schemas.microsoft.com/office/drawing/2014/main" id="{6F622EA8-1E19-7A5B-AF3A-11596E08B6E9}"/>
              </a:ext>
            </a:extLst>
          </p:cNvPr>
          <p:cNvSpPr>
            <a:spLocks noGrp="1"/>
          </p:cNvSpPr>
          <p:nvPr>
            <p:ph type="body" sz="half" idx="2"/>
          </p:nvPr>
        </p:nvSpPr>
        <p:spPr>
          <a:xfrm>
            <a:off x="8253314" y="1576871"/>
            <a:ext cx="3559239" cy="4920221"/>
          </a:xfrm>
        </p:spPr>
        <p:txBody>
          <a:bodyPr>
            <a:normAutofit lnSpcReduction="10000"/>
          </a:bodyPr>
          <a:lstStyle/>
          <a:p>
            <a:r>
              <a:rPr lang="en-US" dirty="0"/>
              <a:t>La </a:t>
            </a:r>
            <a:r>
              <a:rPr lang="en-US" dirty="0" err="1"/>
              <a:t>gestione</a:t>
            </a:r>
            <a:r>
              <a:rPr lang="en-US" dirty="0"/>
              <a:t> </a:t>
            </a:r>
            <a:r>
              <a:rPr lang="en-US" dirty="0" err="1"/>
              <a:t>della</a:t>
            </a:r>
            <a:r>
              <a:rPr lang="en-US" dirty="0"/>
              <a:t> </a:t>
            </a:r>
            <a:r>
              <a:rPr lang="en-US" dirty="0" err="1"/>
              <a:t>registrazione</a:t>
            </a:r>
            <a:r>
              <a:rPr lang="en-US" dirty="0"/>
              <a:t> </a:t>
            </a:r>
            <a:r>
              <a:rPr lang="en-US" dirty="0" err="1"/>
              <a:t>riprende</a:t>
            </a:r>
            <a:r>
              <a:rPr lang="en-US" dirty="0"/>
              <a:t> </a:t>
            </a:r>
            <a:r>
              <a:rPr lang="en-US" dirty="0" err="1"/>
              <a:t>quello</a:t>
            </a:r>
            <a:r>
              <a:rPr lang="en-US" dirty="0"/>
              <a:t> visto per la </a:t>
            </a:r>
            <a:r>
              <a:rPr lang="en-US" dirty="0" err="1"/>
              <a:t>gestione</a:t>
            </a:r>
            <a:r>
              <a:rPr lang="en-US" dirty="0"/>
              <a:t> del login. </a:t>
            </a:r>
            <a:r>
              <a:rPr lang="en-US" dirty="0" err="1"/>
              <a:t>Tuttavia</a:t>
            </a:r>
            <a:r>
              <a:rPr lang="en-US" dirty="0"/>
              <a:t>, la </a:t>
            </a:r>
            <a:r>
              <a:rPr lang="en-US" dirty="0" err="1"/>
              <a:t>verifica</a:t>
            </a:r>
            <a:r>
              <a:rPr lang="en-US" dirty="0"/>
              <a:t> </a:t>
            </a:r>
            <a:r>
              <a:rPr lang="en-US" dirty="0" err="1"/>
              <a:t>viene</a:t>
            </a:r>
            <a:r>
              <a:rPr lang="en-US" dirty="0"/>
              <a:t> </a:t>
            </a:r>
            <a:r>
              <a:rPr lang="en-US" dirty="0" err="1"/>
              <a:t>svolta</a:t>
            </a:r>
            <a:r>
              <a:rPr lang="en-US" dirty="0"/>
              <a:t> solo sui </a:t>
            </a:r>
            <a:r>
              <a:rPr lang="en-US" dirty="0" err="1"/>
              <a:t>campi</a:t>
            </a:r>
            <a:r>
              <a:rPr lang="en-US" dirty="0"/>
              <a:t> </a:t>
            </a:r>
            <a:r>
              <a:rPr lang="en-US" dirty="0" err="1"/>
              <a:t>segnati</a:t>
            </a:r>
            <a:r>
              <a:rPr lang="en-US" dirty="0"/>
              <a:t> come </a:t>
            </a:r>
            <a:r>
              <a:rPr lang="en-US" dirty="0" err="1"/>
              <a:t>obbligatori</a:t>
            </a:r>
            <a:r>
              <a:rPr lang="en-US" dirty="0"/>
              <a:t>:</a:t>
            </a:r>
          </a:p>
          <a:p>
            <a:pPr marL="342900" indent="-342900">
              <a:buFont typeface="+mj-lt"/>
              <a:buAutoNum type="arabicPeriod"/>
            </a:pPr>
            <a:r>
              <a:rPr lang="en-US" dirty="0"/>
              <a:t> </a:t>
            </a:r>
            <a:r>
              <a:rPr lang="en-US" i="1" dirty="0"/>
              <a:t>Email</a:t>
            </a:r>
            <a:r>
              <a:rPr lang="en-US" dirty="0"/>
              <a:t>: </a:t>
            </a:r>
            <a:r>
              <a:rPr lang="en-US" dirty="0" err="1"/>
              <a:t>riempimento</a:t>
            </a:r>
            <a:r>
              <a:rPr lang="en-US" dirty="0"/>
              <a:t> e </a:t>
            </a:r>
            <a:r>
              <a:rPr lang="en-US" dirty="0" err="1"/>
              <a:t>validità</a:t>
            </a:r>
            <a:r>
              <a:rPr lang="en-US" dirty="0"/>
              <a:t>.</a:t>
            </a:r>
          </a:p>
          <a:p>
            <a:pPr marL="342900" indent="-342900">
              <a:buFont typeface="+mj-lt"/>
              <a:buAutoNum type="arabicPeriod"/>
            </a:pPr>
            <a:r>
              <a:rPr lang="en-US" i="1" dirty="0"/>
              <a:t>Username</a:t>
            </a:r>
            <a:r>
              <a:rPr lang="en-US" dirty="0"/>
              <a:t>: </a:t>
            </a:r>
            <a:r>
              <a:rPr lang="en-US" dirty="0" err="1"/>
              <a:t>riempimento</a:t>
            </a:r>
            <a:r>
              <a:rPr lang="en-US" dirty="0"/>
              <a:t>.</a:t>
            </a:r>
          </a:p>
          <a:p>
            <a:pPr marL="342900" indent="-342900">
              <a:buFont typeface="+mj-lt"/>
              <a:buAutoNum type="arabicPeriod"/>
            </a:pPr>
            <a:r>
              <a:rPr lang="en-US" i="1" dirty="0"/>
              <a:t>Password</a:t>
            </a:r>
            <a:r>
              <a:rPr lang="en-US" dirty="0"/>
              <a:t>: </a:t>
            </a:r>
            <a:r>
              <a:rPr lang="en-US" dirty="0" err="1"/>
              <a:t>riempimento</a:t>
            </a:r>
            <a:r>
              <a:rPr lang="en-US" dirty="0"/>
              <a:t> e </a:t>
            </a:r>
            <a:r>
              <a:rPr lang="en-US" dirty="0" err="1"/>
              <a:t>numero</a:t>
            </a:r>
            <a:r>
              <a:rPr lang="en-US" dirty="0"/>
              <a:t> </a:t>
            </a:r>
            <a:r>
              <a:rPr lang="en-US" dirty="0" err="1"/>
              <a:t>dei</a:t>
            </a:r>
            <a:r>
              <a:rPr lang="en-US" dirty="0"/>
              <a:t> </a:t>
            </a:r>
            <a:r>
              <a:rPr lang="en-US" dirty="0" err="1"/>
              <a:t>caratteri</a:t>
            </a:r>
            <a:r>
              <a:rPr lang="en-US" dirty="0"/>
              <a:t>.</a:t>
            </a:r>
          </a:p>
          <a:p>
            <a:pPr marL="342900" indent="-342900">
              <a:buFont typeface="+mj-lt"/>
              <a:buAutoNum type="arabicPeriod"/>
            </a:pPr>
            <a:r>
              <a:rPr lang="en-US" i="1" dirty="0" err="1"/>
              <a:t>Conferma</a:t>
            </a:r>
            <a:r>
              <a:rPr lang="en-US" i="1" dirty="0"/>
              <a:t> Password</a:t>
            </a:r>
            <a:r>
              <a:rPr lang="en-US" dirty="0"/>
              <a:t>: </a:t>
            </a:r>
            <a:r>
              <a:rPr lang="en-US" dirty="0" err="1"/>
              <a:t>uguaglianza</a:t>
            </a:r>
            <a:r>
              <a:rPr lang="en-US" dirty="0"/>
              <a:t> con </a:t>
            </a:r>
            <a:r>
              <a:rPr lang="en-US" dirty="0" err="1"/>
              <a:t>quella</a:t>
            </a:r>
            <a:r>
              <a:rPr lang="en-US" dirty="0"/>
              <a:t> </a:t>
            </a:r>
            <a:r>
              <a:rPr lang="en-US" dirty="0" err="1"/>
              <a:t>scritta</a:t>
            </a:r>
            <a:r>
              <a:rPr lang="en-US" dirty="0"/>
              <a:t> </a:t>
            </a:r>
            <a:r>
              <a:rPr lang="en-US" dirty="0" err="1"/>
              <a:t>nel</a:t>
            </a:r>
            <a:r>
              <a:rPr lang="en-US" dirty="0"/>
              <a:t> campo </a:t>
            </a:r>
            <a:r>
              <a:rPr lang="en-US" dirty="0" err="1"/>
              <a:t>precedente</a:t>
            </a:r>
            <a:r>
              <a:rPr lang="en-US" dirty="0"/>
              <a:t>.</a:t>
            </a:r>
          </a:p>
          <a:p>
            <a:endParaRPr lang="en-US" dirty="0"/>
          </a:p>
        </p:txBody>
      </p:sp>
    </p:spTree>
    <p:extLst>
      <p:ext uri="{BB962C8B-B14F-4D97-AF65-F5344CB8AC3E}">
        <p14:creationId xmlns:p14="http://schemas.microsoft.com/office/powerpoint/2010/main" val="17006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82183DFE-A215-686B-BBF2-F4FC1ECFA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658368"/>
            <a:ext cx="7696201" cy="5541264"/>
          </a:xfrm>
          <a:prstGeom prst="rect">
            <a:avLst/>
          </a:prstGeom>
          <a:noFill/>
          <a:ln>
            <a:noFill/>
          </a:ln>
        </p:spPr>
      </p:pic>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62645" y="379569"/>
            <a:ext cx="3549910" cy="1076007"/>
          </a:xfrm>
        </p:spPr>
        <p:txBody>
          <a:bodyPr anchor="b">
            <a:normAutofit/>
          </a:bodyPr>
          <a:lstStyle/>
          <a:p>
            <a:r>
              <a:rPr lang="en-US" b="1" dirty="0"/>
              <a:t>Log/Reg – PHP code</a:t>
            </a:r>
          </a:p>
        </p:txBody>
      </p:sp>
      <p:sp>
        <p:nvSpPr>
          <p:cNvPr id="30" name="Text Placeholder 4">
            <a:extLst>
              <a:ext uri="{FF2B5EF4-FFF2-40B4-BE49-F238E27FC236}">
                <a16:creationId xmlns:a16="http://schemas.microsoft.com/office/drawing/2014/main" id="{6BB8D3D1-8F32-1704-BFFE-30C62219BDA3}"/>
              </a:ext>
            </a:extLst>
          </p:cNvPr>
          <p:cNvSpPr>
            <a:spLocks noGrp="1"/>
          </p:cNvSpPr>
          <p:nvPr>
            <p:ph type="body" sz="half" idx="2"/>
          </p:nvPr>
        </p:nvSpPr>
        <p:spPr>
          <a:xfrm>
            <a:off x="8262644" y="1455575"/>
            <a:ext cx="3549909" cy="5022855"/>
          </a:xfrm>
        </p:spPr>
        <p:txBody>
          <a:bodyPr>
            <a:normAutofit/>
          </a:bodyPr>
          <a:lstStyle/>
          <a:p>
            <a:pPr>
              <a:lnSpc>
                <a:spcPct val="100000"/>
              </a:lnSpc>
            </a:pPr>
            <a:r>
              <a:rPr lang="en-US" dirty="0" err="1"/>
              <a:t>Consiste</a:t>
            </a:r>
            <a:r>
              <a:rPr lang="en-US" dirty="0"/>
              <a:t> in un file PHP di </a:t>
            </a:r>
            <a:r>
              <a:rPr lang="en-US" dirty="0" err="1"/>
              <a:t>gestione</a:t>
            </a:r>
            <a:r>
              <a:rPr lang="en-US" dirty="0"/>
              <a:t> </a:t>
            </a:r>
            <a:r>
              <a:rPr lang="en-US" dirty="0" err="1"/>
              <a:t>delle</a:t>
            </a:r>
            <a:r>
              <a:rPr lang="en-US" dirty="0"/>
              <a:t> </a:t>
            </a:r>
            <a:r>
              <a:rPr lang="en-US" dirty="0" err="1"/>
              <a:t>fasi</a:t>
            </a:r>
            <a:r>
              <a:rPr lang="en-US" dirty="0"/>
              <a:t> di login e </a:t>
            </a:r>
            <a:r>
              <a:rPr lang="en-US" dirty="0" err="1"/>
              <a:t>registrazione</a:t>
            </a:r>
            <a:r>
              <a:rPr lang="en-US" dirty="0"/>
              <a:t> </a:t>
            </a:r>
            <a:r>
              <a:rPr lang="en-US" dirty="0" err="1"/>
              <a:t>dell’utente</a:t>
            </a:r>
            <a:r>
              <a:rPr lang="en-US" dirty="0"/>
              <a:t>.</a:t>
            </a:r>
          </a:p>
          <a:p>
            <a:pPr>
              <a:lnSpc>
                <a:spcPct val="100000"/>
              </a:lnSpc>
            </a:pPr>
            <a:r>
              <a:rPr lang="en-US" dirty="0" err="1"/>
              <a:t>Anche</a:t>
            </a:r>
            <a:r>
              <a:rPr lang="en-US" dirty="0"/>
              <a:t> qui </a:t>
            </a:r>
            <a:r>
              <a:rPr lang="en-US" dirty="0" err="1"/>
              <a:t>vengono</a:t>
            </a:r>
            <a:r>
              <a:rPr lang="en-US" dirty="0"/>
              <a:t> </a:t>
            </a:r>
            <a:r>
              <a:rPr lang="en-US" dirty="0" err="1"/>
              <a:t>eseguite</a:t>
            </a:r>
            <a:r>
              <a:rPr lang="en-US" dirty="0"/>
              <a:t> diverse </a:t>
            </a:r>
            <a:r>
              <a:rPr lang="en-US" dirty="0" err="1"/>
              <a:t>funzioni</a:t>
            </a:r>
            <a:r>
              <a:rPr lang="en-US" dirty="0"/>
              <a:t> </a:t>
            </a:r>
            <a:r>
              <a:rPr lang="en-US" dirty="0" err="1"/>
              <a:t>dedite</a:t>
            </a:r>
            <a:r>
              <a:rPr lang="en-US" dirty="0"/>
              <a:t> al </a:t>
            </a:r>
            <a:r>
              <a:rPr lang="en-US" dirty="0" err="1"/>
              <a:t>controllo</a:t>
            </a:r>
            <a:r>
              <a:rPr lang="en-US" dirty="0"/>
              <a:t> del </a:t>
            </a:r>
            <a:r>
              <a:rPr lang="en-US" dirty="0" err="1"/>
              <a:t>corretto</a:t>
            </a:r>
            <a:r>
              <a:rPr lang="en-US" dirty="0"/>
              <a:t> </a:t>
            </a:r>
            <a:r>
              <a:rPr lang="en-US" dirty="0" err="1"/>
              <a:t>svolgimento</a:t>
            </a:r>
            <a:r>
              <a:rPr lang="en-US" dirty="0"/>
              <a:t> </a:t>
            </a:r>
            <a:r>
              <a:rPr lang="en-US" dirty="0" err="1"/>
              <a:t>dei</a:t>
            </a:r>
            <a:r>
              <a:rPr lang="en-US" dirty="0"/>
              <a:t> </a:t>
            </a:r>
            <a:r>
              <a:rPr lang="en-US" dirty="0" err="1"/>
              <a:t>processi</a:t>
            </a:r>
            <a:r>
              <a:rPr lang="en-US" dirty="0"/>
              <a:t> </a:t>
            </a:r>
            <a:r>
              <a:rPr lang="en-US" dirty="0" err="1"/>
              <a:t>che</a:t>
            </a:r>
            <a:r>
              <a:rPr lang="en-US" dirty="0"/>
              <a:t> </a:t>
            </a:r>
            <a:r>
              <a:rPr lang="en-US" dirty="0" err="1"/>
              <a:t>portano</a:t>
            </a:r>
            <a:r>
              <a:rPr lang="en-US" dirty="0"/>
              <a:t> un </a:t>
            </a:r>
            <a:r>
              <a:rPr lang="en-US" dirty="0" err="1"/>
              <a:t>visitatore</a:t>
            </a:r>
            <a:r>
              <a:rPr lang="en-US" dirty="0"/>
              <a:t> ad </a:t>
            </a:r>
            <a:r>
              <a:rPr lang="en-US" dirty="0" err="1"/>
              <a:t>accedere</a:t>
            </a:r>
            <a:r>
              <a:rPr lang="en-US" dirty="0"/>
              <a:t> al proprio </a:t>
            </a:r>
            <a:r>
              <a:rPr lang="en-US" dirty="0" err="1"/>
              <a:t>profilo</a:t>
            </a:r>
            <a:r>
              <a:rPr lang="en-US" dirty="0"/>
              <a:t> </a:t>
            </a:r>
            <a:r>
              <a:rPr lang="en-US" dirty="0" err="1"/>
              <a:t>oppure</a:t>
            </a:r>
            <a:r>
              <a:rPr lang="en-US" dirty="0"/>
              <a:t> </a:t>
            </a:r>
            <a:r>
              <a:rPr lang="en-US" dirty="0" err="1"/>
              <a:t>crearlo</a:t>
            </a:r>
            <a:r>
              <a:rPr lang="en-US" dirty="0"/>
              <a:t> da zero.</a:t>
            </a:r>
          </a:p>
          <a:p>
            <a:pPr>
              <a:lnSpc>
                <a:spcPct val="100000"/>
              </a:lnSpc>
            </a:pPr>
            <a:r>
              <a:rPr lang="en-US" dirty="0"/>
              <a:t>Se </a:t>
            </a:r>
            <a:r>
              <a:rPr lang="en-US" dirty="0" err="1"/>
              <a:t>l’utente</a:t>
            </a:r>
            <a:r>
              <a:rPr lang="en-US" dirty="0"/>
              <a:t> </a:t>
            </a:r>
            <a:r>
              <a:rPr lang="en-US" dirty="0" err="1"/>
              <a:t>già</a:t>
            </a:r>
            <a:r>
              <a:rPr lang="en-US" dirty="0"/>
              <a:t> </a:t>
            </a:r>
            <a:r>
              <a:rPr lang="en-US" dirty="0" err="1"/>
              <a:t>collegato</a:t>
            </a:r>
            <a:r>
              <a:rPr lang="en-US" dirty="0"/>
              <a:t> </a:t>
            </a:r>
            <a:r>
              <a:rPr lang="en-US" dirty="0" err="1"/>
              <a:t>prova</a:t>
            </a:r>
            <a:r>
              <a:rPr lang="en-US" dirty="0"/>
              <a:t> a </a:t>
            </a:r>
            <a:r>
              <a:rPr lang="en-US" dirty="0" err="1"/>
              <a:t>rientrare</a:t>
            </a:r>
            <a:r>
              <a:rPr lang="en-US" dirty="0"/>
              <a:t> in </a:t>
            </a:r>
            <a:r>
              <a:rPr lang="en-US" dirty="0" err="1"/>
              <a:t>questa</a:t>
            </a:r>
            <a:r>
              <a:rPr lang="en-US" dirty="0"/>
              <a:t> </a:t>
            </a:r>
            <a:r>
              <a:rPr lang="en-US" dirty="0" err="1"/>
              <a:t>pagina</a:t>
            </a:r>
            <a:r>
              <a:rPr lang="en-US" dirty="0"/>
              <a:t>, </a:t>
            </a:r>
            <a:r>
              <a:rPr lang="en-US" dirty="0" err="1"/>
              <a:t>viene</a:t>
            </a:r>
            <a:r>
              <a:rPr lang="en-US" dirty="0"/>
              <a:t> </a:t>
            </a:r>
            <a:r>
              <a:rPr lang="en-US" dirty="0" err="1"/>
              <a:t>riportato</a:t>
            </a:r>
            <a:r>
              <a:rPr lang="en-US" dirty="0"/>
              <a:t> a </a:t>
            </a:r>
            <a:r>
              <a:rPr lang="en-US" dirty="0" err="1"/>
              <a:t>quella</a:t>
            </a:r>
            <a:r>
              <a:rPr lang="en-US" dirty="0"/>
              <a:t> </a:t>
            </a:r>
            <a:r>
              <a:rPr lang="en-US" dirty="0" err="1"/>
              <a:t>iniziale</a:t>
            </a:r>
            <a:r>
              <a:rPr lang="en-US" dirty="0"/>
              <a:t>.</a:t>
            </a:r>
          </a:p>
        </p:txBody>
      </p:sp>
    </p:spTree>
    <p:extLst>
      <p:ext uri="{BB962C8B-B14F-4D97-AF65-F5344CB8AC3E}">
        <p14:creationId xmlns:p14="http://schemas.microsoft.com/office/powerpoint/2010/main" val="380106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79992" y="416422"/>
            <a:ext cx="11432015" cy="1722004"/>
          </a:xfrm>
        </p:spPr>
        <p:txBody>
          <a:bodyPr>
            <a:normAutofit fontScale="90000"/>
          </a:bodyPr>
          <a:lstStyle/>
          <a:p>
            <a:r>
              <a:rPr lang="en-US" sz="2800" b="1" dirty="0"/>
              <a:t>Log/Reg – CSS code</a:t>
            </a:r>
            <a:br>
              <a:rPr lang="en-US" sz="2800" dirty="0"/>
            </a:br>
            <a:br>
              <a:rPr lang="en-US" sz="2000" dirty="0"/>
            </a:br>
            <a:r>
              <a:rPr lang="en-US" sz="2000" dirty="0"/>
              <a:t>Tutti </a:t>
            </a:r>
            <a:r>
              <a:rPr lang="en-US" sz="2000" dirty="0" err="1"/>
              <a:t>gli</a:t>
            </a:r>
            <a:r>
              <a:rPr lang="en-US" sz="2000" dirty="0"/>
              <a:t> script PHP </a:t>
            </a:r>
            <a:r>
              <a:rPr lang="en-US" sz="2000" dirty="0" err="1"/>
              <a:t>precedenti</a:t>
            </a:r>
            <a:r>
              <a:rPr lang="en-US" sz="2000" dirty="0"/>
              <a:t> </a:t>
            </a:r>
            <a:r>
              <a:rPr lang="en-US" sz="2000" dirty="0" err="1"/>
              <a:t>vengono</a:t>
            </a:r>
            <a:r>
              <a:rPr lang="en-US" sz="2000" dirty="0"/>
              <a:t> poi </a:t>
            </a:r>
            <a:r>
              <a:rPr lang="en-US" sz="2000" dirty="0" err="1"/>
              <a:t>richiamati</a:t>
            </a:r>
            <a:r>
              <a:rPr lang="en-US" sz="2000" dirty="0"/>
              <a:t> dal </a:t>
            </a:r>
            <a:r>
              <a:rPr lang="en-US" sz="2000" dirty="0" err="1"/>
              <a:t>seguente</a:t>
            </a:r>
            <a:r>
              <a:rPr lang="en-US" sz="2000" dirty="0"/>
              <a:t> </a:t>
            </a:r>
            <a:r>
              <a:rPr lang="en-US" sz="2000" dirty="0" err="1"/>
              <a:t>foglio</a:t>
            </a:r>
            <a:r>
              <a:rPr lang="en-US" sz="2000" dirty="0"/>
              <a:t> di stile, il quale ha come </a:t>
            </a:r>
            <a:r>
              <a:rPr lang="en-US" sz="2000" dirty="0" err="1"/>
              <a:t>compito</a:t>
            </a:r>
            <a:r>
              <a:rPr lang="en-US" sz="2000" dirty="0"/>
              <a:t> </a:t>
            </a:r>
            <a:r>
              <a:rPr lang="en-US" sz="2000" dirty="0" err="1"/>
              <a:t>l’abbellimento</a:t>
            </a:r>
            <a:r>
              <a:rPr lang="en-US" sz="2000" dirty="0"/>
              <a:t> </a:t>
            </a:r>
            <a:r>
              <a:rPr lang="en-US" sz="2000" dirty="0" err="1"/>
              <a:t>dei</a:t>
            </a:r>
            <a:r>
              <a:rPr lang="en-US" sz="2000" dirty="0"/>
              <a:t> form di Login e </a:t>
            </a:r>
            <a:r>
              <a:rPr lang="en-US" sz="2000" dirty="0" err="1"/>
              <a:t>Registrazione</a:t>
            </a:r>
            <a:r>
              <a:rPr lang="en-US" sz="2000" dirty="0"/>
              <a:t>. </a:t>
            </a:r>
            <a:r>
              <a:rPr lang="en-US" sz="2000" dirty="0" err="1"/>
              <a:t>Tramite</a:t>
            </a:r>
            <a:r>
              <a:rPr lang="en-US" sz="2000" dirty="0"/>
              <a:t> </a:t>
            </a:r>
            <a:r>
              <a:rPr lang="en-US" sz="2000" dirty="0" err="1"/>
              <a:t>unioni</a:t>
            </a:r>
            <a:r>
              <a:rPr lang="en-US" sz="2000" dirty="0"/>
              <a:t> di </a:t>
            </a:r>
            <a:r>
              <a:rPr lang="en-US" sz="2000" dirty="0" err="1"/>
              <a:t>selettori</a:t>
            </a:r>
            <a:r>
              <a:rPr lang="en-US" sz="2000" dirty="0"/>
              <a:t>, </a:t>
            </a:r>
            <a:r>
              <a:rPr lang="en-US" sz="2000" dirty="0" err="1"/>
              <a:t>pseudoclassi</a:t>
            </a:r>
            <a:r>
              <a:rPr lang="en-US" sz="2000" dirty="0"/>
              <a:t> e </a:t>
            </a:r>
            <a:r>
              <a:rPr lang="en-US" sz="2000" dirty="0" err="1"/>
              <a:t>anche</a:t>
            </a:r>
            <a:r>
              <a:rPr lang="en-US" sz="2000" dirty="0"/>
              <a:t> </a:t>
            </a:r>
            <a:r>
              <a:rPr lang="en-US" sz="2000" dirty="0" err="1"/>
              <a:t>identificatori</a:t>
            </a:r>
            <a:r>
              <a:rPr lang="en-US" sz="2000" dirty="0"/>
              <a:t>, è </a:t>
            </a:r>
            <a:r>
              <a:rPr lang="en-US" sz="2000" dirty="0" err="1"/>
              <a:t>stato</a:t>
            </a:r>
            <a:r>
              <a:rPr lang="en-US" sz="2000" dirty="0"/>
              <a:t> </a:t>
            </a:r>
            <a:r>
              <a:rPr lang="en-US" sz="2000" dirty="0" err="1"/>
              <a:t>fatto</a:t>
            </a:r>
            <a:r>
              <a:rPr lang="en-US" sz="2000" dirty="0"/>
              <a:t> in modo </a:t>
            </a:r>
            <a:r>
              <a:rPr lang="en-US" sz="2000" dirty="0" err="1"/>
              <a:t>che</a:t>
            </a:r>
            <a:r>
              <a:rPr lang="en-US" sz="2000" dirty="0"/>
              <a:t> </a:t>
            </a:r>
            <a:r>
              <a:rPr lang="en-US" sz="2000" dirty="0" err="1"/>
              <a:t>i</a:t>
            </a:r>
            <a:r>
              <a:rPr lang="en-US" sz="2000" dirty="0"/>
              <a:t> form </a:t>
            </a:r>
            <a:r>
              <a:rPr lang="en-US" sz="2000" dirty="0" err="1"/>
              <a:t>apparissero</a:t>
            </a:r>
            <a:r>
              <a:rPr lang="en-US" sz="2000" dirty="0"/>
              <a:t> </a:t>
            </a:r>
            <a:r>
              <a:rPr lang="en-US" sz="2000" dirty="0" err="1"/>
              <a:t>su</a:t>
            </a:r>
            <a:r>
              <a:rPr lang="en-US" sz="2000" dirty="0"/>
              <a:t> </a:t>
            </a:r>
            <a:r>
              <a:rPr lang="en-US" sz="2000" dirty="0" err="1"/>
              <a:t>un’immagine</a:t>
            </a:r>
            <a:r>
              <a:rPr lang="en-US" sz="2000" dirty="0"/>
              <a:t> di </a:t>
            </a:r>
            <a:r>
              <a:rPr lang="en-US" sz="2000" dirty="0" err="1"/>
              <a:t>sottofondo</a:t>
            </a:r>
            <a:r>
              <a:rPr lang="en-US" sz="2000" dirty="0"/>
              <a:t> e con </a:t>
            </a:r>
            <a:r>
              <a:rPr lang="en-US" sz="2000" dirty="0" err="1"/>
              <a:t>i</a:t>
            </a:r>
            <a:r>
              <a:rPr lang="en-US" sz="2000" dirty="0"/>
              <a:t> </a:t>
            </a:r>
            <a:r>
              <a:rPr lang="en-US" sz="2000" dirty="0" err="1"/>
              <a:t>campi</a:t>
            </a:r>
            <a:r>
              <a:rPr lang="en-US" sz="2000" dirty="0"/>
              <a:t> ben </a:t>
            </a:r>
            <a:r>
              <a:rPr lang="en-US" sz="2000" dirty="0" err="1"/>
              <a:t>distanziati</a:t>
            </a:r>
            <a:r>
              <a:rPr lang="en-US" sz="2000" dirty="0"/>
              <a:t> </a:t>
            </a:r>
            <a:r>
              <a:rPr lang="en-US" sz="2000" dirty="0" err="1"/>
              <a:t>tra</a:t>
            </a:r>
            <a:r>
              <a:rPr lang="en-US" sz="2000" dirty="0"/>
              <a:t> di </a:t>
            </a:r>
            <a:r>
              <a:rPr lang="en-US" sz="2000" dirty="0" err="1"/>
              <a:t>loro</a:t>
            </a:r>
            <a:r>
              <a:rPr lang="en-US" sz="2000" dirty="0"/>
              <a:t> per </a:t>
            </a:r>
            <a:r>
              <a:rPr lang="en-US" sz="2000" dirty="0" err="1"/>
              <a:t>poter</a:t>
            </a:r>
            <a:r>
              <a:rPr lang="en-US" sz="2000" dirty="0"/>
              <a:t> </a:t>
            </a:r>
            <a:r>
              <a:rPr lang="en-US" sz="2000" dirty="0" err="1"/>
              <a:t>garantire</a:t>
            </a:r>
            <a:r>
              <a:rPr lang="en-US" sz="2000" dirty="0"/>
              <a:t> </a:t>
            </a:r>
            <a:r>
              <a:rPr lang="en-US" sz="2000" dirty="0" err="1"/>
              <a:t>una</a:t>
            </a:r>
            <a:r>
              <a:rPr lang="en-US" sz="2000" dirty="0"/>
              <a:t> </a:t>
            </a:r>
            <a:r>
              <a:rPr lang="en-US" sz="2000" dirty="0" err="1"/>
              <a:t>buona</a:t>
            </a:r>
            <a:r>
              <a:rPr lang="en-US" sz="2000" dirty="0"/>
              <a:t> e </a:t>
            </a:r>
            <a:r>
              <a:rPr lang="en-US" sz="2000" dirty="0" err="1"/>
              <a:t>piacevole</a:t>
            </a:r>
            <a:r>
              <a:rPr lang="en-US" sz="2000" dirty="0"/>
              <a:t> </a:t>
            </a:r>
            <a:r>
              <a:rPr lang="en-US" sz="2000" dirty="0" err="1"/>
              <a:t>visibilità</a:t>
            </a:r>
            <a:r>
              <a:rPr lang="en-US" sz="2000" dirty="0"/>
              <a:t>.</a:t>
            </a:r>
            <a:endParaRPr lang="en-US" sz="2000" i="1" dirty="0"/>
          </a:p>
        </p:txBody>
      </p:sp>
      <p:pic>
        <p:nvPicPr>
          <p:cNvPr id="7" name="Segnaposto contenuto 6" descr="Immagine che contiene testo&#10;&#10;Descrizione generata automaticamente">
            <a:extLst>
              <a:ext uri="{FF2B5EF4-FFF2-40B4-BE49-F238E27FC236}">
                <a16:creationId xmlns:a16="http://schemas.microsoft.com/office/drawing/2014/main" id="{AC9FF141-78A2-877D-AB9D-F416004F156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0462" y="2138425"/>
            <a:ext cx="2741371" cy="4303152"/>
          </a:xfrm>
        </p:spPr>
      </p:pic>
      <p:pic>
        <p:nvPicPr>
          <p:cNvPr id="11" name="Segnaposto contenuto 10" descr="Immagine che contiene testo&#10;&#10;Descrizione generata automaticamente">
            <a:extLst>
              <a:ext uri="{FF2B5EF4-FFF2-40B4-BE49-F238E27FC236}">
                <a16:creationId xmlns:a16="http://schemas.microsoft.com/office/drawing/2014/main" id="{B8EC1291-3FBC-735A-4AA6-ADFDF37898C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43851" y="2138425"/>
            <a:ext cx="2704295" cy="4303152"/>
          </a:xfrm>
        </p:spPr>
      </p:pic>
      <p:pic>
        <p:nvPicPr>
          <p:cNvPr id="14" name="Immagine 13" descr="Immagine che contiene testo&#10;&#10;Descrizione generata automaticamente">
            <a:extLst>
              <a:ext uri="{FF2B5EF4-FFF2-40B4-BE49-F238E27FC236}">
                <a16:creationId xmlns:a16="http://schemas.microsoft.com/office/drawing/2014/main" id="{B7AFAB26-5CCE-22A9-2BE3-F2A624A13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1663" y="2135196"/>
            <a:ext cx="2422960" cy="4309612"/>
          </a:xfrm>
          <a:prstGeom prst="rect">
            <a:avLst/>
          </a:prstGeom>
        </p:spPr>
      </p:pic>
    </p:spTree>
    <p:extLst>
      <p:ext uri="{BB962C8B-B14F-4D97-AF65-F5344CB8AC3E}">
        <p14:creationId xmlns:p14="http://schemas.microsoft.com/office/powerpoint/2010/main" val="369421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29E6F568-2B25-2815-95EB-F77FDCF79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706975"/>
            <a:ext cx="7696201" cy="3444049"/>
          </a:xfrm>
          <a:prstGeom prst="rect">
            <a:avLst/>
          </a:prstGeom>
          <a:noFill/>
          <a:ln>
            <a:noFill/>
          </a:ln>
        </p:spPr>
      </p:pic>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53315" y="388900"/>
            <a:ext cx="3568571" cy="571220"/>
          </a:xfrm>
        </p:spPr>
        <p:txBody>
          <a:bodyPr anchor="b">
            <a:normAutofit/>
          </a:bodyPr>
          <a:lstStyle/>
          <a:p>
            <a:pPr>
              <a:lnSpc>
                <a:spcPct val="90000"/>
              </a:lnSpc>
            </a:pPr>
            <a:r>
              <a:rPr lang="en-US" b="1" dirty="0"/>
              <a:t>Logout – PHP code</a:t>
            </a:r>
          </a:p>
        </p:txBody>
      </p:sp>
      <p:sp>
        <p:nvSpPr>
          <p:cNvPr id="30" name="Text Placeholder 4">
            <a:extLst>
              <a:ext uri="{FF2B5EF4-FFF2-40B4-BE49-F238E27FC236}">
                <a16:creationId xmlns:a16="http://schemas.microsoft.com/office/drawing/2014/main" id="{6BB8D3D1-8F32-1704-BFFE-30C62219BDA3}"/>
              </a:ext>
            </a:extLst>
          </p:cNvPr>
          <p:cNvSpPr>
            <a:spLocks noGrp="1"/>
          </p:cNvSpPr>
          <p:nvPr>
            <p:ph type="body" sz="half" idx="2"/>
          </p:nvPr>
        </p:nvSpPr>
        <p:spPr>
          <a:xfrm>
            <a:off x="8253314" y="960120"/>
            <a:ext cx="3568571" cy="5508980"/>
          </a:xfrm>
        </p:spPr>
        <p:txBody>
          <a:bodyPr>
            <a:normAutofit/>
          </a:bodyPr>
          <a:lstStyle/>
          <a:p>
            <a:pPr>
              <a:lnSpc>
                <a:spcPct val="100000"/>
              </a:lnSpc>
            </a:pPr>
            <a:r>
              <a:rPr lang="en-US" dirty="0"/>
              <a:t>Qui </a:t>
            </a:r>
            <a:r>
              <a:rPr lang="en-US" dirty="0" err="1"/>
              <a:t>avviene</a:t>
            </a:r>
            <a:r>
              <a:rPr lang="en-US" dirty="0"/>
              <a:t> la </a:t>
            </a:r>
            <a:r>
              <a:rPr lang="en-US" dirty="0" err="1"/>
              <a:t>gestione</a:t>
            </a:r>
            <a:r>
              <a:rPr lang="en-US" dirty="0"/>
              <a:t> </a:t>
            </a:r>
            <a:r>
              <a:rPr lang="en-US" dirty="0" err="1"/>
              <a:t>dell’account</a:t>
            </a:r>
            <a:r>
              <a:rPr lang="en-US" dirty="0"/>
              <a:t> </a:t>
            </a:r>
            <a:r>
              <a:rPr lang="en-US" dirty="0" err="1"/>
              <a:t>quando</a:t>
            </a:r>
            <a:r>
              <a:rPr lang="en-US" dirty="0"/>
              <a:t> </a:t>
            </a:r>
            <a:r>
              <a:rPr lang="en-US" dirty="0" err="1"/>
              <a:t>l’utente</a:t>
            </a:r>
            <a:r>
              <a:rPr lang="en-US" dirty="0"/>
              <a:t> </a:t>
            </a:r>
            <a:r>
              <a:rPr lang="en-US" dirty="0" err="1"/>
              <a:t>clicca</a:t>
            </a:r>
            <a:r>
              <a:rPr lang="en-US" dirty="0"/>
              <a:t> </a:t>
            </a:r>
            <a:r>
              <a:rPr lang="en-US" dirty="0" err="1"/>
              <a:t>sul</a:t>
            </a:r>
            <a:r>
              <a:rPr lang="en-US" dirty="0"/>
              <a:t> </a:t>
            </a:r>
            <a:r>
              <a:rPr lang="en-US" dirty="0" err="1"/>
              <a:t>pulsante</a:t>
            </a:r>
            <a:r>
              <a:rPr lang="en-US" dirty="0"/>
              <a:t> </a:t>
            </a:r>
            <a:r>
              <a:rPr lang="en-US" dirty="0" err="1"/>
              <a:t>omonimo</a:t>
            </a:r>
            <a:r>
              <a:rPr lang="en-US" dirty="0"/>
              <a:t> di </a:t>
            </a:r>
            <a:r>
              <a:rPr lang="en-US" i="1" dirty="0"/>
              <a:t>Logout</a:t>
            </a:r>
            <a:r>
              <a:rPr lang="en-US" dirty="0"/>
              <a:t>. La </a:t>
            </a:r>
            <a:r>
              <a:rPr lang="en-US" dirty="0" err="1"/>
              <a:t>sessione</a:t>
            </a:r>
            <a:r>
              <a:rPr lang="en-US" dirty="0"/>
              <a:t> </a:t>
            </a:r>
            <a:r>
              <a:rPr lang="en-US" dirty="0" err="1"/>
              <a:t>viene</a:t>
            </a:r>
            <a:r>
              <a:rPr lang="en-US" dirty="0"/>
              <a:t> </a:t>
            </a:r>
            <a:r>
              <a:rPr lang="en-US" dirty="0" err="1"/>
              <a:t>distrutta</a:t>
            </a:r>
            <a:r>
              <a:rPr lang="en-US" dirty="0"/>
              <a:t> </a:t>
            </a:r>
            <a:r>
              <a:rPr lang="en-US" dirty="0" err="1"/>
              <a:t>tramite</a:t>
            </a:r>
            <a:r>
              <a:rPr lang="en-US" dirty="0"/>
              <a:t> </a:t>
            </a:r>
            <a:r>
              <a:rPr lang="en-US" dirty="0" err="1"/>
              <a:t>una</a:t>
            </a:r>
            <a:r>
              <a:rPr lang="en-US" dirty="0"/>
              <a:t> </a:t>
            </a:r>
            <a:r>
              <a:rPr lang="en-US" i="1" dirty="0"/>
              <a:t>session-destroy()</a:t>
            </a:r>
            <a:r>
              <a:rPr lang="en-US" dirty="0"/>
              <a:t> ed </a:t>
            </a:r>
            <a:r>
              <a:rPr lang="en-US" dirty="0" err="1"/>
              <a:t>eventuali</a:t>
            </a:r>
            <a:r>
              <a:rPr lang="en-US" dirty="0"/>
              <a:t> cookie </a:t>
            </a:r>
            <a:r>
              <a:rPr lang="en-US" dirty="0" err="1"/>
              <a:t>eliminati</a:t>
            </a:r>
            <a:r>
              <a:rPr lang="en-US" dirty="0"/>
              <a:t>. </a:t>
            </a:r>
            <a:r>
              <a:rPr lang="en-US" dirty="0" err="1"/>
              <a:t>Alla</a:t>
            </a:r>
            <a:r>
              <a:rPr lang="en-US" dirty="0"/>
              <a:t> fine </a:t>
            </a:r>
            <a:r>
              <a:rPr lang="en-US" dirty="0" err="1"/>
              <a:t>delle</a:t>
            </a:r>
            <a:r>
              <a:rPr lang="en-US" dirty="0"/>
              <a:t> </a:t>
            </a:r>
            <a:r>
              <a:rPr lang="en-US" dirty="0" err="1"/>
              <a:t>operazioni</a:t>
            </a:r>
            <a:r>
              <a:rPr lang="en-US" dirty="0"/>
              <a:t>, </a:t>
            </a:r>
            <a:r>
              <a:rPr lang="en-US" dirty="0" err="1"/>
              <a:t>si</a:t>
            </a:r>
            <a:r>
              <a:rPr lang="en-US" dirty="0"/>
              <a:t> </a:t>
            </a:r>
            <a:r>
              <a:rPr lang="en-US" dirty="0" err="1"/>
              <a:t>ritornerà</a:t>
            </a:r>
            <a:r>
              <a:rPr lang="en-US" dirty="0"/>
              <a:t> </a:t>
            </a:r>
            <a:r>
              <a:rPr lang="en-US" dirty="0" err="1"/>
              <a:t>alla</a:t>
            </a:r>
            <a:r>
              <a:rPr lang="en-US" dirty="0"/>
              <a:t> </a:t>
            </a:r>
            <a:r>
              <a:rPr lang="en-US" dirty="0" err="1"/>
              <a:t>pagina</a:t>
            </a:r>
            <a:r>
              <a:rPr lang="en-US" dirty="0"/>
              <a:t> </a:t>
            </a:r>
            <a:r>
              <a:rPr lang="en-US" dirty="0" err="1"/>
              <a:t>iniziale</a:t>
            </a:r>
            <a:r>
              <a:rPr lang="en-US" dirty="0"/>
              <a:t> dove </a:t>
            </a:r>
            <a:r>
              <a:rPr lang="en-US" dirty="0" err="1"/>
              <a:t>l’accesso</a:t>
            </a:r>
            <a:r>
              <a:rPr lang="en-US" dirty="0"/>
              <a:t> </a:t>
            </a:r>
            <a:r>
              <a:rPr lang="en-US" dirty="0" err="1"/>
              <a:t>potrà</a:t>
            </a:r>
            <a:r>
              <a:rPr lang="en-US" dirty="0"/>
              <a:t> </a:t>
            </a:r>
            <a:r>
              <a:rPr lang="en-US" dirty="0" err="1"/>
              <a:t>essere</a:t>
            </a:r>
            <a:r>
              <a:rPr lang="en-US" dirty="0"/>
              <a:t> </a:t>
            </a:r>
            <a:r>
              <a:rPr lang="en-US" dirty="0" err="1"/>
              <a:t>eventualmente</a:t>
            </a:r>
            <a:r>
              <a:rPr lang="en-US" dirty="0"/>
              <a:t> </a:t>
            </a:r>
            <a:r>
              <a:rPr lang="en-US" dirty="0" err="1"/>
              <a:t>rieffettuato</a:t>
            </a:r>
            <a:r>
              <a:rPr lang="en-US" dirty="0"/>
              <a:t>.</a:t>
            </a:r>
          </a:p>
        </p:txBody>
      </p:sp>
    </p:spTree>
    <p:extLst>
      <p:ext uri="{BB962C8B-B14F-4D97-AF65-F5344CB8AC3E}">
        <p14:creationId xmlns:p14="http://schemas.microsoft.com/office/powerpoint/2010/main" val="55040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10;&#10;Descrizione generata automaticamente">
            <a:extLst>
              <a:ext uri="{FF2B5EF4-FFF2-40B4-BE49-F238E27FC236}">
                <a16:creationId xmlns:a16="http://schemas.microsoft.com/office/drawing/2014/main" id="{6C9F2FCE-07C3-6748-5066-30BC9AB3E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331785"/>
            <a:ext cx="7696201" cy="4194429"/>
          </a:xfrm>
          <a:prstGeom prst="rect">
            <a:avLst/>
          </a:prstGeom>
          <a:noFill/>
          <a:ln>
            <a:noFill/>
          </a:ln>
        </p:spPr>
      </p:pic>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90636" y="379569"/>
            <a:ext cx="3540578" cy="656130"/>
          </a:xfrm>
        </p:spPr>
        <p:txBody>
          <a:bodyPr anchor="b">
            <a:normAutofit fontScale="90000"/>
          </a:bodyPr>
          <a:lstStyle/>
          <a:p>
            <a:r>
              <a:rPr lang="en-US" b="1" dirty="0"/>
              <a:t>Chi </a:t>
            </a:r>
            <a:r>
              <a:rPr lang="en-US" b="1" dirty="0" err="1"/>
              <a:t>siamo</a:t>
            </a:r>
            <a:r>
              <a:rPr lang="en-US" b="1" dirty="0"/>
              <a:t> – PHP code</a:t>
            </a:r>
          </a:p>
        </p:txBody>
      </p:sp>
      <p:sp>
        <p:nvSpPr>
          <p:cNvPr id="30" name="Text Placeholder 4">
            <a:extLst>
              <a:ext uri="{FF2B5EF4-FFF2-40B4-BE49-F238E27FC236}">
                <a16:creationId xmlns:a16="http://schemas.microsoft.com/office/drawing/2014/main" id="{6BB8D3D1-8F32-1704-BFFE-30C62219BDA3}"/>
              </a:ext>
            </a:extLst>
          </p:cNvPr>
          <p:cNvSpPr>
            <a:spLocks noGrp="1"/>
          </p:cNvSpPr>
          <p:nvPr>
            <p:ph type="body" sz="half" idx="2"/>
          </p:nvPr>
        </p:nvSpPr>
        <p:spPr>
          <a:xfrm>
            <a:off x="8290636" y="1163834"/>
            <a:ext cx="3540578" cy="5137316"/>
          </a:xfrm>
        </p:spPr>
        <p:txBody>
          <a:bodyPr>
            <a:normAutofit/>
          </a:bodyPr>
          <a:lstStyle/>
          <a:p>
            <a:pPr>
              <a:lnSpc>
                <a:spcPct val="100000"/>
              </a:lnSpc>
            </a:pPr>
            <a:r>
              <a:rPr lang="en-US" dirty="0"/>
              <a:t>La </a:t>
            </a:r>
            <a:r>
              <a:rPr lang="en-US" dirty="0" err="1"/>
              <a:t>pagina</a:t>
            </a:r>
            <a:r>
              <a:rPr lang="en-US" dirty="0"/>
              <a:t> in </a:t>
            </a:r>
            <a:r>
              <a:rPr lang="en-US" dirty="0" err="1"/>
              <a:t>questione</a:t>
            </a:r>
            <a:r>
              <a:rPr lang="en-US" dirty="0"/>
              <a:t> </a:t>
            </a:r>
            <a:r>
              <a:rPr lang="en-US" dirty="0" err="1"/>
              <a:t>permette</a:t>
            </a:r>
            <a:r>
              <a:rPr lang="en-US" dirty="0"/>
              <a:t> </a:t>
            </a:r>
            <a:r>
              <a:rPr lang="en-US" dirty="0" err="1"/>
              <a:t>all’utente</a:t>
            </a:r>
            <a:r>
              <a:rPr lang="en-US" dirty="0"/>
              <a:t> di </a:t>
            </a:r>
            <a:r>
              <a:rPr lang="en-US" dirty="0" err="1"/>
              <a:t>conoscere</a:t>
            </a:r>
            <a:r>
              <a:rPr lang="en-US" dirty="0"/>
              <a:t> la </a:t>
            </a:r>
            <a:r>
              <a:rPr lang="en-US" dirty="0" err="1"/>
              <a:t>storia</a:t>
            </a:r>
            <a:r>
              <a:rPr lang="en-US" dirty="0"/>
              <a:t> di </a:t>
            </a:r>
            <a:r>
              <a:rPr lang="en-US" i="1" dirty="0"/>
              <a:t>FINBEA</a:t>
            </a:r>
            <a:r>
              <a:rPr lang="en-US" dirty="0"/>
              <a:t> e le </a:t>
            </a:r>
            <a:r>
              <a:rPr lang="en-US" dirty="0" err="1"/>
              <a:t>ideologie</a:t>
            </a:r>
            <a:r>
              <a:rPr lang="en-US" dirty="0"/>
              <a:t> </a:t>
            </a:r>
            <a:r>
              <a:rPr lang="en-US" dirty="0" err="1"/>
              <a:t>che</a:t>
            </a:r>
            <a:r>
              <a:rPr lang="en-US" dirty="0"/>
              <a:t> la </a:t>
            </a:r>
            <a:r>
              <a:rPr lang="en-US" dirty="0" err="1"/>
              <a:t>contraddistinguono</a:t>
            </a:r>
            <a:r>
              <a:rPr lang="en-US" dirty="0"/>
              <a:t>, per poi </a:t>
            </a:r>
            <a:r>
              <a:rPr lang="en-US" dirty="0" err="1"/>
              <a:t>presentarne</a:t>
            </a:r>
            <a:r>
              <a:rPr lang="en-US" dirty="0"/>
              <a:t> </a:t>
            </a:r>
            <a:r>
              <a:rPr lang="en-US" dirty="0" err="1"/>
              <a:t>i</a:t>
            </a:r>
            <a:r>
              <a:rPr lang="en-US" dirty="0"/>
              <a:t> </a:t>
            </a:r>
            <a:r>
              <a:rPr lang="en-US" dirty="0" err="1"/>
              <a:t>fondatori</a:t>
            </a:r>
            <a:r>
              <a:rPr lang="en-US" dirty="0"/>
              <a:t> </a:t>
            </a:r>
            <a:r>
              <a:rPr lang="en-US" dirty="0" err="1"/>
              <a:t>scendendo</a:t>
            </a:r>
            <a:r>
              <a:rPr lang="en-US" dirty="0"/>
              <a:t> verso il </a:t>
            </a:r>
            <a:r>
              <a:rPr lang="en-US" dirty="0" err="1"/>
              <a:t>fondo</a:t>
            </a:r>
            <a:r>
              <a:rPr lang="en-US" dirty="0"/>
              <a:t>.</a:t>
            </a:r>
          </a:p>
          <a:p>
            <a:pPr>
              <a:lnSpc>
                <a:spcPct val="100000"/>
              </a:lnSpc>
            </a:pPr>
            <a:r>
              <a:rPr lang="en-US" dirty="0" err="1"/>
              <a:t>Nello</a:t>
            </a:r>
            <a:r>
              <a:rPr lang="en-US" dirty="0"/>
              <a:t> </a:t>
            </a:r>
            <a:r>
              <a:rPr lang="en-US" dirty="0" err="1"/>
              <a:t>scheletro</a:t>
            </a:r>
            <a:r>
              <a:rPr lang="en-US" dirty="0"/>
              <a:t> </a:t>
            </a:r>
            <a:r>
              <a:rPr lang="en-US" dirty="0" err="1"/>
              <a:t>sono</a:t>
            </a:r>
            <a:r>
              <a:rPr lang="en-US" dirty="0"/>
              <a:t> state </a:t>
            </a:r>
            <a:r>
              <a:rPr lang="en-US" dirty="0" err="1"/>
              <a:t>inserite</a:t>
            </a:r>
            <a:r>
              <a:rPr lang="en-US" dirty="0"/>
              <a:t> </a:t>
            </a:r>
            <a:r>
              <a:rPr lang="en-US" dirty="0" err="1"/>
              <a:t>tutte</a:t>
            </a:r>
            <a:r>
              <a:rPr lang="en-US" dirty="0"/>
              <a:t> le </a:t>
            </a:r>
            <a:r>
              <a:rPr lang="en-US" dirty="0" err="1"/>
              <a:t>strutture</a:t>
            </a:r>
            <a:r>
              <a:rPr lang="en-US" dirty="0"/>
              <a:t> </a:t>
            </a:r>
            <a:r>
              <a:rPr lang="en-US" dirty="0" err="1"/>
              <a:t>che</a:t>
            </a:r>
            <a:r>
              <a:rPr lang="en-US" dirty="0"/>
              <a:t> </a:t>
            </a:r>
            <a:r>
              <a:rPr lang="en-US" dirty="0" err="1"/>
              <a:t>si</a:t>
            </a:r>
            <a:r>
              <a:rPr lang="en-US" dirty="0"/>
              <a:t> </a:t>
            </a:r>
            <a:r>
              <a:rPr lang="en-US" dirty="0" err="1"/>
              <a:t>sono</a:t>
            </a:r>
            <a:r>
              <a:rPr lang="en-US" dirty="0"/>
              <a:t> volute </a:t>
            </a:r>
            <a:r>
              <a:rPr lang="en-US" dirty="0" err="1"/>
              <a:t>utilizzare</a:t>
            </a:r>
            <a:r>
              <a:rPr lang="en-US" dirty="0"/>
              <a:t> e </a:t>
            </a:r>
            <a:r>
              <a:rPr lang="en-US" dirty="0" err="1"/>
              <a:t>i</a:t>
            </a:r>
            <a:r>
              <a:rPr lang="en-US" dirty="0"/>
              <a:t> </a:t>
            </a:r>
            <a:r>
              <a:rPr lang="en-US" dirty="0" err="1"/>
              <a:t>diversi</a:t>
            </a:r>
            <a:r>
              <a:rPr lang="en-US" dirty="0"/>
              <a:t> </a:t>
            </a:r>
            <a:r>
              <a:rPr lang="en-US" dirty="0" err="1"/>
              <a:t>testi</a:t>
            </a:r>
            <a:r>
              <a:rPr lang="en-US" dirty="0"/>
              <a:t> </a:t>
            </a:r>
            <a:r>
              <a:rPr lang="en-US" dirty="0" err="1"/>
              <a:t>scritti</a:t>
            </a:r>
            <a:r>
              <a:rPr lang="en-US" dirty="0"/>
              <a:t> per la </a:t>
            </a:r>
            <a:r>
              <a:rPr lang="en-US" dirty="0" err="1"/>
              <a:t>storia</a:t>
            </a:r>
            <a:r>
              <a:rPr lang="en-US" dirty="0"/>
              <a:t> e per la </a:t>
            </a:r>
            <a:r>
              <a:rPr lang="en-US" dirty="0" err="1"/>
              <a:t>presentazione</a:t>
            </a:r>
            <a:r>
              <a:rPr lang="en-US" dirty="0"/>
              <a:t> del </a:t>
            </a:r>
            <a:r>
              <a:rPr lang="en-US" dirty="0" err="1"/>
              <a:t>personale</a:t>
            </a:r>
            <a:r>
              <a:rPr lang="en-US" dirty="0"/>
              <a:t>. </a:t>
            </a:r>
            <a:r>
              <a:rPr lang="en-US" dirty="0" err="1"/>
              <a:t>Anche</a:t>
            </a:r>
            <a:r>
              <a:rPr lang="en-US" dirty="0"/>
              <a:t> qui </a:t>
            </a:r>
            <a:r>
              <a:rPr lang="en-US" dirty="0" err="1"/>
              <a:t>si</a:t>
            </a:r>
            <a:r>
              <a:rPr lang="en-US" dirty="0"/>
              <a:t> è </a:t>
            </a:r>
            <a:r>
              <a:rPr lang="en-US" dirty="0" err="1"/>
              <a:t>ricorso</a:t>
            </a:r>
            <a:r>
              <a:rPr lang="en-US" dirty="0"/>
              <a:t> a </a:t>
            </a:r>
            <a:r>
              <a:rPr lang="en-US" dirty="0" err="1"/>
              <a:t>classi</a:t>
            </a:r>
            <a:r>
              <a:rPr lang="en-US" dirty="0"/>
              <a:t>, tag e </a:t>
            </a:r>
            <a:r>
              <a:rPr lang="en-US" dirty="0" err="1"/>
              <a:t>identificatori</a:t>
            </a:r>
            <a:r>
              <a:rPr lang="en-US" dirty="0"/>
              <a:t> (</a:t>
            </a:r>
            <a:r>
              <a:rPr lang="en-US" dirty="0" err="1"/>
              <a:t>tra</a:t>
            </a:r>
            <a:r>
              <a:rPr lang="en-US" dirty="0"/>
              <a:t> </a:t>
            </a:r>
            <a:r>
              <a:rPr lang="en-US" dirty="0" err="1"/>
              <a:t>i</a:t>
            </a:r>
            <a:r>
              <a:rPr lang="en-US" dirty="0"/>
              <a:t> </a:t>
            </a:r>
            <a:r>
              <a:rPr lang="en-US" dirty="0" err="1"/>
              <a:t>quali</a:t>
            </a:r>
            <a:r>
              <a:rPr lang="en-US" dirty="0"/>
              <a:t> </a:t>
            </a:r>
            <a:r>
              <a:rPr lang="en-US" dirty="0" err="1"/>
              <a:t>l’empty</a:t>
            </a:r>
            <a:r>
              <a:rPr lang="en-US" dirty="0"/>
              <a:t> tag </a:t>
            </a:r>
            <a:r>
              <a:rPr lang="en-US" i="1" dirty="0"/>
              <a:t>&lt;</a:t>
            </a:r>
            <a:r>
              <a:rPr lang="en-US" i="1" dirty="0" err="1"/>
              <a:t>br</a:t>
            </a:r>
            <a:r>
              <a:rPr lang="en-US" i="1" dirty="0"/>
              <a:t>&gt;</a:t>
            </a:r>
            <a:r>
              <a:rPr lang="en-US" dirty="0"/>
              <a:t>) per </a:t>
            </a:r>
            <a:r>
              <a:rPr lang="en-US" dirty="0" err="1"/>
              <a:t>enfatizzare</a:t>
            </a:r>
            <a:r>
              <a:rPr lang="en-US" dirty="0"/>
              <a:t> </a:t>
            </a:r>
            <a:r>
              <a:rPr lang="en-US" dirty="0" err="1"/>
              <a:t>una</a:t>
            </a:r>
            <a:r>
              <a:rPr lang="en-US" dirty="0"/>
              <a:t> </a:t>
            </a:r>
            <a:r>
              <a:rPr lang="en-US" dirty="0" err="1"/>
              <a:t>porzione</a:t>
            </a:r>
            <a:r>
              <a:rPr lang="en-US" dirty="0"/>
              <a:t> di testo, </a:t>
            </a:r>
            <a:r>
              <a:rPr lang="en-US" dirty="0" err="1"/>
              <a:t>andare</a:t>
            </a:r>
            <a:r>
              <a:rPr lang="en-US" dirty="0"/>
              <a:t> a capo e </a:t>
            </a:r>
            <a:r>
              <a:rPr lang="en-US" dirty="0" err="1"/>
              <a:t>altro</a:t>
            </a:r>
            <a:r>
              <a:rPr lang="en-US" dirty="0"/>
              <a:t>.</a:t>
            </a:r>
          </a:p>
        </p:txBody>
      </p:sp>
    </p:spTree>
    <p:extLst>
      <p:ext uri="{BB962C8B-B14F-4D97-AF65-F5344CB8AC3E}">
        <p14:creationId xmlns:p14="http://schemas.microsoft.com/office/powerpoint/2010/main" val="99108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EF09D3-0616-837A-2EEB-C1201192B768}"/>
              </a:ext>
            </a:extLst>
          </p:cNvPr>
          <p:cNvSpPr>
            <a:spLocks noGrp="1"/>
          </p:cNvSpPr>
          <p:nvPr>
            <p:ph type="title"/>
          </p:nvPr>
        </p:nvSpPr>
        <p:spPr>
          <a:xfrm>
            <a:off x="379992" y="416422"/>
            <a:ext cx="11432015" cy="1722004"/>
          </a:xfrm>
        </p:spPr>
        <p:txBody>
          <a:bodyPr>
            <a:normAutofit fontScale="90000"/>
          </a:bodyPr>
          <a:lstStyle/>
          <a:p>
            <a:r>
              <a:rPr lang="en-US" sz="2800" b="1" dirty="0"/>
              <a:t>Chi </a:t>
            </a:r>
            <a:r>
              <a:rPr lang="en-US" sz="2800" b="1" dirty="0" err="1"/>
              <a:t>siamo</a:t>
            </a:r>
            <a:r>
              <a:rPr lang="en-US" sz="2800" b="1" dirty="0"/>
              <a:t> – CSS code</a:t>
            </a:r>
            <a:br>
              <a:rPr lang="en-US" sz="2800" dirty="0"/>
            </a:br>
            <a:br>
              <a:rPr lang="en-US" sz="2000" dirty="0"/>
            </a:br>
            <a:r>
              <a:rPr lang="en-US" sz="2000" dirty="0"/>
              <a:t>Con </a:t>
            </a:r>
            <a:r>
              <a:rPr lang="en-US" sz="2000" dirty="0" err="1"/>
              <a:t>l’applicazione</a:t>
            </a:r>
            <a:r>
              <a:rPr lang="en-US" sz="2000" dirty="0"/>
              <a:t> del </a:t>
            </a:r>
            <a:r>
              <a:rPr lang="en-US" sz="2000" dirty="0" err="1"/>
              <a:t>codice</a:t>
            </a:r>
            <a:r>
              <a:rPr lang="en-US" sz="2000" dirty="0"/>
              <a:t> CSS la </a:t>
            </a:r>
            <a:r>
              <a:rPr lang="en-US" sz="2000" dirty="0" err="1"/>
              <a:t>pagina</a:t>
            </a:r>
            <a:r>
              <a:rPr lang="en-US" sz="2000" dirty="0"/>
              <a:t> è </a:t>
            </a:r>
            <a:r>
              <a:rPr lang="en-US" sz="2000" dirty="0" err="1"/>
              <a:t>stata</a:t>
            </a:r>
            <a:r>
              <a:rPr lang="en-US" sz="2000" dirty="0"/>
              <a:t> poi </a:t>
            </a:r>
            <a:r>
              <a:rPr lang="en-US" sz="2000" dirty="0" err="1"/>
              <a:t>modificata</a:t>
            </a:r>
            <a:r>
              <a:rPr lang="en-US" sz="2000" dirty="0"/>
              <a:t> </a:t>
            </a:r>
            <a:r>
              <a:rPr lang="en-US" sz="2000" dirty="0" err="1"/>
              <a:t>esteticamente</a:t>
            </a:r>
            <a:r>
              <a:rPr lang="en-US" sz="2000" dirty="0"/>
              <a:t> per </a:t>
            </a:r>
            <a:r>
              <a:rPr lang="en-US" sz="2000" dirty="0" err="1"/>
              <a:t>apparire</a:t>
            </a:r>
            <a:r>
              <a:rPr lang="en-US" sz="2000" dirty="0"/>
              <a:t> </a:t>
            </a:r>
            <a:r>
              <a:rPr lang="en-US" sz="2000" dirty="0" err="1"/>
              <a:t>più</a:t>
            </a:r>
            <a:r>
              <a:rPr lang="en-US" sz="2000" dirty="0"/>
              <a:t> </a:t>
            </a:r>
            <a:r>
              <a:rPr lang="en-US" sz="2000" dirty="0" err="1"/>
              <a:t>presentabile</a:t>
            </a:r>
            <a:r>
              <a:rPr lang="en-US" sz="2000" dirty="0"/>
              <a:t> e </a:t>
            </a:r>
            <a:r>
              <a:rPr lang="en-US" sz="2000" dirty="0" err="1"/>
              <a:t>accattivante</a:t>
            </a:r>
            <a:r>
              <a:rPr lang="en-US" sz="2000" dirty="0"/>
              <a:t>. Si è </a:t>
            </a:r>
            <a:r>
              <a:rPr lang="en-US" sz="2000" dirty="0" err="1"/>
              <a:t>lavorato</a:t>
            </a:r>
            <a:r>
              <a:rPr lang="en-US" sz="2000" dirty="0"/>
              <a:t> </a:t>
            </a:r>
            <a:r>
              <a:rPr lang="en-US" sz="2000" dirty="0" err="1"/>
              <a:t>sulla</a:t>
            </a:r>
            <a:r>
              <a:rPr lang="en-US" sz="2000" dirty="0"/>
              <a:t> </a:t>
            </a:r>
            <a:r>
              <a:rPr lang="en-US" sz="2000" dirty="0" err="1"/>
              <a:t>foto</a:t>
            </a:r>
            <a:r>
              <a:rPr lang="en-US" sz="2000" dirty="0"/>
              <a:t> in </a:t>
            </a:r>
            <a:r>
              <a:rPr lang="en-US" sz="2000" dirty="0" err="1"/>
              <a:t>sottofondo</a:t>
            </a:r>
            <a:r>
              <a:rPr lang="en-US" sz="2000" dirty="0"/>
              <a:t> al testo </a:t>
            </a:r>
            <a:r>
              <a:rPr lang="en-US" sz="2000" dirty="0" err="1"/>
              <a:t>descrittivo</a:t>
            </a:r>
            <a:r>
              <a:rPr lang="en-US" sz="2000" dirty="0"/>
              <a:t> </a:t>
            </a:r>
            <a:r>
              <a:rPr lang="en-US" sz="2000" dirty="0" err="1"/>
              <a:t>della</a:t>
            </a:r>
            <a:r>
              <a:rPr lang="en-US" sz="2000" dirty="0"/>
              <a:t> </a:t>
            </a:r>
            <a:r>
              <a:rPr lang="en-US" sz="2000" dirty="0" err="1"/>
              <a:t>storia</a:t>
            </a:r>
            <a:r>
              <a:rPr lang="en-US" sz="2000" dirty="0"/>
              <a:t> </a:t>
            </a:r>
            <a:r>
              <a:rPr lang="en-US" sz="2000" dirty="0" err="1"/>
              <a:t>dell’azienda</a:t>
            </a:r>
            <a:r>
              <a:rPr lang="en-US" sz="2000" dirty="0"/>
              <a:t> e </a:t>
            </a:r>
            <a:r>
              <a:rPr lang="en-US" sz="2000" dirty="0" err="1"/>
              <a:t>soprattuto</a:t>
            </a:r>
            <a:r>
              <a:rPr lang="en-US" sz="2000" dirty="0"/>
              <a:t> </a:t>
            </a:r>
            <a:r>
              <a:rPr lang="en-US" sz="2000" dirty="0" err="1"/>
              <a:t>sul</a:t>
            </a:r>
            <a:r>
              <a:rPr lang="en-US" sz="2000" dirty="0"/>
              <a:t> </a:t>
            </a:r>
            <a:r>
              <a:rPr lang="en-US" sz="2000" dirty="0" err="1"/>
              <a:t>contenitore</a:t>
            </a:r>
            <a:r>
              <a:rPr lang="en-US" sz="2000" dirty="0"/>
              <a:t> </a:t>
            </a:r>
            <a:r>
              <a:rPr lang="en-US" sz="2000" dirty="0" err="1"/>
              <a:t>dei</a:t>
            </a:r>
            <a:r>
              <a:rPr lang="en-US" sz="2000" dirty="0"/>
              <a:t> </a:t>
            </a:r>
            <a:r>
              <a:rPr lang="en-US" sz="2000" dirty="0" err="1"/>
              <a:t>riquadri</a:t>
            </a:r>
            <a:r>
              <a:rPr lang="en-US" sz="2000" dirty="0"/>
              <a:t> </a:t>
            </a:r>
            <a:r>
              <a:rPr lang="en-US" sz="2000" dirty="0" err="1"/>
              <a:t>dedicati</a:t>
            </a:r>
            <a:r>
              <a:rPr lang="en-US" sz="2000" dirty="0"/>
              <a:t> ad </a:t>
            </a:r>
            <a:r>
              <a:rPr lang="en-US" sz="2000" dirty="0" err="1"/>
              <a:t>ogni</a:t>
            </a:r>
            <a:r>
              <a:rPr lang="en-US" sz="2000" dirty="0"/>
              <a:t> </a:t>
            </a:r>
            <a:r>
              <a:rPr lang="en-US" sz="2000" dirty="0" err="1"/>
              <a:t>singolo</a:t>
            </a:r>
            <a:r>
              <a:rPr lang="en-US" sz="2000" dirty="0"/>
              <a:t> </a:t>
            </a:r>
            <a:r>
              <a:rPr lang="en-US" sz="2000" dirty="0" err="1"/>
              <a:t>fondatore</a:t>
            </a:r>
            <a:r>
              <a:rPr lang="en-US" sz="2000" dirty="0"/>
              <a:t>. </a:t>
            </a:r>
            <a:r>
              <a:rPr lang="en-US" sz="2000" dirty="0" err="1"/>
              <a:t>Infine</a:t>
            </a:r>
            <a:r>
              <a:rPr lang="en-US" sz="2000" dirty="0"/>
              <a:t> </a:t>
            </a:r>
            <a:r>
              <a:rPr lang="en-US" sz="2000" dirty="0" err="1"/>
              <a:t>l’intera</a:t>
            </a:r>
            <a:r>
              <a:rPr lang="en-US" sz="2000" dirty="0"/>
              <a:t> </a:t>
            </a:r>
            <a:r>
              <a:rPr lang="en-US" sz="2000" dirty="0" err="1"/>
              <a:t>pagina</a:t>
            </a:r>
            <a:r>
              <a:rPr lang="en-US" sz="2000" dirty="0"/>
              <a:t>, </a:t>
            </a:r>
            <a:r>
              <a:rPr lang="en-US" sz="2000" dirty="0" err="1"/>
              <a:t>anche</a:t>
            </a:r>
            <a:r>
              <a:rPr lang="en-US" sz="2000" dirty="0"/>
              <a:t> qui, è </a:t>
            </a:r>
            <a:r>
              <a:rPr lang="en-US" sz="2000" dirty="0" err="1"/>
              <a:t>stata</a:t>
            </a:r>
            <a:r>
              <a:rPr lang="en-US" sz="2000" dirty="0"/>
              <a:t> </a:t>
            </a:r>
            <a:r>
              <a:rPr lang="en-US" sz="2000" dirty="0" err="1"/>
              <a:t>resa</a:t>
            </a:r>
            <a:r>
              <a:rPr lang="en-US" sz="2000" dirty="0"/>
              <a:t> responsive </a:t>
            </a:r>
            <a:r>
              <a:rPr lang="en-US" sz="2000" dirty="0" err="1"/>
              <a:t>grazie</a:t>
            </a:r>
            <a:r>
              <a:rPr lang="en-US" sz="2000" dirty="0"/>
              <a:t> al </a:t>
            </a:r>
            <a:r>
              <a:rPr lang="en-US" sz="2000" dirty="0" err="1"/>
              <a:t>solido</a:t>
            </a:r>
            <a:r>
              <a:rPr lang="en-US" sz="2000" dirty="0"/>
              <a:t> </a:t>
            </a:r>
            <a:r>
              <a:rPr lang="en-US" sz="2000" i="1" dirty="0"/>
              <a:t>@media</a:t>
            </a:r>
            <a:r>
              <a:rPr lang="en-US" sz="2000" dirty="0"/>
              <a:t>.</a:t>
            </a:r>
            <a:endParaRPr lang="en-US" sz="2000" i="1" dirty="0"/>
          </a:p>
        </p:txBody>
      </p:sp>
      <p:pic>
        <p:nvPicPr>
          <p:cNvPr id="7" name="Segnaposto contenuto 6" descr="Immagine che contiene testo&#10;&#10;Descrizione generata automaticamente">
            <a:extLst>
              <a:ext uri="{FF2B5EF4-FFF2-40B4-BE49-F238E27FC236}">
                <a16:creationId xmlns:a16="http://schemas.microsoft.com/office/drawing/2014/main" id="{E48468C0-FBDE-47AF-9066-A35A69D63A1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36391" y="2138426"/>
            <a:ext cx="1784803" cy="4302412"/>
          </a:xfrm>
        </p:spPr>
      </p:pic>
      <p:pic>
        <p:nvPicPr>
          <p:cNvPr id="11" name="Segnaposto contenuto 10" descr="Immagine che contiene testo&#10;&#10;Descrizione generata automaticamente">
            <a:extLst>
              <a:ext uri="{FF2B5EF4-FFF2-40B4-BE49-F238E27FC236}">
                <a16:creationId xmlns:a16="http://schemas.microsoft.com/office/drawing/2014/main" id="{2E6AC24A-8874-98F0-41AD-B86D17F6359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70806" y="2138426"/>
            <a:ext cx="2048767" cy="4302412"/>
          </a:xfrm>
        </p:spPr>
      </p:pic>
    </p:spTree>
    <p:extLst>
      <p:ext uri="{BB962C8B-B14F-4D97-AF65-F5344CB8AC3E}">
        <p14:creationId xmlns:p14="http://schemas.microsoft.com/office/powerpoint/2010/main" val="423868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A8EACA-B8EB-4D84-89F8-8A149CB130EB}"/>
              </a:ext>
            </a:extLst>
          </p:cNvPr>
          <p:cNvSpPr>
            <a:spLocks noGrp="1"/>
          </p:cNvSpPr>
          <p:nvPr>
            <p:ph type="title"/>
          </p:nvPr>
        </p:nvSpPr>
        <p:spPr/>
        <p:txBody>
          <a:bodyPr/>
          <a:lstStyle/>
          <a:p>
            <a:r>
              <a:rPr lang="it-IT" b="1" dirty="0"/>
              <a:t>Linguaggi utilizzati - </a:t>
            </a:r>
            <a:r>
              <a:rPr lang="it-IT" b="1" i="1" dirty="0"/>
              <a:t>PHP</a:t>
            </a:r>
          </a:p>
        </p:txBody>
      </p:sp>
      <p:sp>
        <p:nvSpPr>
          <p:cNvPr id="3" name="Segnaposto contenuto 2">
            <a:extLst>
              <a:ext uri="{FF2B5EF4-FFF2-40B4-BE49-F238E27FC236}">
                <a16:creationId xmlns:a16="http://schemas.microsoft.com/office/drawing/2014/main" id="{91AC1D68-F3E2-113B-0100-FF1DBDF88D51}"/>
              </a:ext>
            </a:extLst>
          </p:cNvPr>
          <p:cNvSpPr>
            <a:spLocks noGrp="1"/>
          </p:cNvSpPr>
          <p:nvPr>
            <p:ph idx="1"/>
          </p:nvPr>
        </p:nvSpPr>
        <p:spPr/>
        <p:txBody>
          <a:bodyPr/>
          <a:lstStyle/>
          <a:p>
            <a:r>
              <a:rPr lang="it-IT" sz="1800" dirty="0"/>
              <a:t>Acronimo di </a:t>
            </a:r>
            <a:r>
              <a:rPr lang="it-IT" sz="1800" i="1" dirty="0"/>
              <a:t>PHP </a:t>
            </a:r>
            <a:r>
              <a:rPr lang="it-IT" sz="1800" i="1" dirty="0" err="1"/>
              <a:t>HyperText</a:t>
            </a:r>
            <a:r>
              <a:rPr lang="it-IT" sz="1800" i="1" dirty="0"/>
              <a:t> </a:t>
            </a:r>
            <a:r>
              <a:rPr lang="it-IT" sz="1800" i="1" dirty="0" err="1"/>
              <a:t>Preprocessor</a:t>
            </a:r>
            <a:r>
              <a:rPr lang="it-IT" sz="1800" i="1" dirty="0"/>
              <a:t>.</a:t>
            </a:r>
            <a:endParaRPr lang="it-IT" sz="1800" dirty="0"/>
          </a:p>
          <a:p>
            <a:r>
              <a:rPr lang="it-IT" sz="1800" dirty="0"/>
              <a:t>Linguaggio per scripting server-side, che interpreta le informazioni ricevute da un client e le elabora per poi restituire un risultato.</a:t>
            </a:r>
          </a:p>
          <a:p>
            <a:r>
              <a:rPr lang="it-IT" sz="1800" dirty="0"/>
              <a:t>Open-source.</a:t>
            </a:r>
          </a:p>
          <a:p>
            <a:r>
              <a:rPr lang="it-IT" sz="1800" dirty="0"/>
              <a:t>Buone prestazioni e stabilità.</a:t>
            </a:r>
          </a:p>
          <a:p>
            <a:r>
              <a:rPr lang="it-IT" sz="1800" dirty="0"/>
              <a:t>Supporto nativo per i database.</a:t>
            </a:r>
          </a:p>
          <a:p>
            <a:r>
              <a:rPr lang="it-IT" sz="1800" dirty="0"/>
              <a:t>Librerie </a:t>
            </a:r>
            <a:r>
              <a:rPr lang="it-IT" sz="1800" dirty="0" err="1"/>
              <a:t>built</a:t>
            </a:r>
            <a:r>
              <a:rPr lang="it-IT" sz="1800" dirty="0"/>
              <a:t>-in.</a:t>
            </a:r>
          </a:p>
          <a:p>
            <a:r>
              <a:rPr lang="it-IT" sz="1800" dirty="0" err="1"/>
              <a:t>Pre</a:t>
            </a:r>
            <a:r>
              <a:rPr lang="it-IT" sz="1800" dirty="0"/>
              <a:t>-installato in distribuzioni Linux.</a:t>
            </a:r>
          </a:p>
          <a:p>
            <a:endParaRPr lang="it-IT" dirty="0"/>
          </a:p>
        </p:txBody>
      </p:sp>
    </p:spTree>
    <p:extLst>
      <p:ext uri="{BB962C8B-B14F-4D97-AF65-F5344CB8AC3E}">
        <p14:creationId xmlns:p14="http://schemas.microsoft.com/office/powerpoint/2010/main" val="370045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Primo piano di un logo&#10;&#10;Descrizione generata automaticament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pic>
        <p:nvPicPr>
          <p:cNvPr id="8" name="Immagine 7">
            <a:extLst>
              <a:ext uri="{FF2B5EF4-FFF2-40B4-BE49-F238E27FC236}">
                <a16:creationId xmlns:a16="http://schemas.microsoft.com/office/drawing/2014/main" id="{B6FF2D61-6F28-7D0F-067A-61A736853F38}"/>
              </a:ext>
            </a:extLst>
          </p:cNvPr>
          <p:cNvPicPr>
            <a:picLocks noChangeAspect="1"/>
          </p:cNvPicPr>
          <p:nvPr/>
        </p:nvPicPr>
        <p:blipFill>
          <a:blip r:embed="rId3"/>
          <a:stretch>
            <a:fillRect/>
          </a:stretch>
        </p:blipFill>
        <p:spPr>
          <a:xfrm>
            <a:off x="6096000" y="2114436"/>
            <a:ext cx="4450466" cy="2629128"/>
          </a:xfrm>
          <a:prstGeom prst="rect">
            <a:avLst/>
          </a:prstGeom>
        </p:spPr>
      </p:pic>
    </p:spTree>
    <p:extLst>
      <p:ext uri="{BB962C8B-B14F-4D97-AF65-F5344CB8AC3E}">
        <p14:creationId xmlns:p14="http://schemas.microsoft.com/office/powerpoint/2010/main" val="407367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A8EACA-B8EB-4D84-89F8-8A149CB130EB}"/>
              </a:ext>
            </a:extLst>
          </p:cNvPr>
          <p:cNvSpPr>
            <a:spLocks noGrp="1"/>
          </p:cNvSpPr>
          <p:nvPr>
            <p:ph type="title"/>
          </p:nvPr>
        </p:nvSpPr>
        <p:spPr/>
        <p:txBody>
          <a:bodyPr/>
          <a:lstStyle/>
          <a:p>
            <a:r>
              <a:rPr lang="it-IT" b="1" dirty="0"/>
              <a:t>Linguaggi utilizzati - </a:t>
            </a:r>
            <a:r>
              <a:rPr lang="it-IT" b="1" i="1" dirty="0"/>
              <a:t>CSS</a:t>
            </a:r>
          </a:p>
        </p:txBody>
      </p:sp>
      <p:sp>
        <p:nvSpPr>
          <p:cNvPr id="3" name="Segnaposto contenuto 2">
            <a:extLst>
              <a:ext uri="{FF2B5EF4-FFF2-40B4-BE49-F238E27FC236}">
                <a16:creationId xmlns:a16="http://schemas.microsoft.com/office/drawing/2014/main" id="{91AC1D68-F3E2-113B-0100-FF1DBDF88D51}"/>
              </a:ext>
            </a:extLst>
          </p:cNvPr>
          <p:cNvSpPr>
            <a:spLocks noGrp="1"/>
          </p:cNvSpPr>
          <p:nvPr>
            <p:ph idx="1"/>
          </p:nvPr>
        </p:nvSpPr>
        <p:spPr/>
        <p:txBody>
          <a:bodyPr/>
          <a:lstStyle/>
          <a:p>
            <a:r>
              <a:rPr lang="it-IT" sz="1800" dirty="0"/>
              <a:t>Acronimo di </a:t>
            </a:r>
            <a:r>
              <a:rPr lang="it-IT" sz="1800" i="1" dirty="0" err="1"/>
              <a:t>Cascading</a:t>
            </a:r>
            <a:r>
              <a:rPr lang="it-IT" sz="1800" i="1" dirty="0"/>
              <a:t> Style </a:t>
            </a:r>
            <a:r>
              <a:rPr lang="it-IT" sz="1800" i="1" dirty="0" err="1"/>
              <a:t>Sheets</a:t>
            </a:r>
            <a:r>
              <a:rPr lang="it-IT" sz="1800" i="1" dirty="0"/>
              <a:t>.</a:t>
            </a:r>
            <a:endParaRPr lang="it-IT" sz="1800" dirty="0"/>
          </a:p>
          <a:p>
            <a:r>
              <a:rPr lang="it-IT" sz="1800" dirty="0"/>
              <a:t>Linguaggio per la specifica della posizione, formattazione e visualizzazione dei vari elementi di una pagina Web.</a:t>
            </a:r>
          </a:p>
          <a:p>
            <a:r>
              <a:rPr lang="it-IT" sz="1800" dirty="0"/>
              <a:t>Il termine </a:t>
            </a:r>
            <a:r>
              <a:rPr lang="it-IT" sz="1800" i="1" dirty="0" err="1"/>
              <a:t>cascading</a:t>
            </a:r>
            <a:r>
              <a:rPr lang="it-IT" sz="1800" dirty="0"/>
              <a:t> indica l’ordine di applicazione delle definizioni.</a:t>
            </a:r>
          </a:p>
          <a:p>
            <a:r>
              <a:rPr lang="it-IT" sz="1800" dirty="0"/>
              <a:t>Strumento potente e generale.</a:t>
            </a:r>
          </a:p>
          <a:p>
            <a:r>
              <a:rPr lang="it-IT" sz="1800" dirty="0"/>
              <a:t>Chiarezza semantica.</a:t>
            </a:r>
          </a:p>
          <a:p>
            <a:r>
              <a:rPr lang="it-IT" sz="1800" dirty="0"/>
              <a:t>Chiarezza stilistica.</a:t>
            </a:r>
            <a:endParaRPr lang="it-IT" dirty="0"/>
          </a:p>
        </p:txBody>
      </p:sp>
    </p:spTree>
    <p:extLst>
      <p:ext uri="{BB962C8B-B14F-4D97-AF65-F5344CB8AC3E}">
        <p14:creationId xmlns:p14="http://schemas.microsoft.com/office/powerpoint/2010/main" val="199847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A8EACA-B8EB-4D84-89F8-8A149CB130EB}"/>
              </a:ext>
            </a:extLst>
          </p:cNvPr>
          <p:cNvSpPr>
            <a:spLocks noGrp="1"/>
          </p:cNvSpPr>
          <p:nvPr>
            <p:ph type="title"/>
          </p:nvPr>
        </p:nvSpPr>
        <p:spPr/>
        <p:txBody>
          <a:bodyPr/>
          <a:lstStyle/>
          <a:p>
            <a:r>
              <a:rPr lang="it-IT" b="1" dirty="0"/>
              <a:t>Linguaggi utilizzati - </a:t>
            </a:r>
            <a:r>
              <a:rPr lang="it-IT" b="1" i="1" dirty="0"/>
              <a:t>JavaScript</a:t>
            </a:r>
          </a:p>
        </p:txBody>
      </p:sp>
      <p:sp>
        <p:nvSpPr>
          <p:cNvPr id="3" name="Segnaposto contenuto 2">
            <a:extLst>
              <a:ext uri="{FF2B5EF4-FFF2-40B4-BE49-F238E27FC236}">
                <a16:creationId xmlns:a16="http://schemas.microsoft.com/office/drawing/2014/main" id="{91AC1D68-F3E2-113B-0100-FF1DBDF88D51}"/>
              </a:ext>
            </a:extLst>
          </p:cNvPr>
          <p:cNvSpPr>
            <a:spLocks noGrp="1"/>
          </p:cNvSpPr>
          <p:nvPr>
            <p:ph idx="1"/>
          </p:nvPr>
        </p:nvSpPr>
        <p:spPr/>
        <p:txBody>
          <a:bodyPr/>
          <a:lstStyle/>
          <a:p>
            <a:r>
              <a:rPr lang="it-IT" sz="1800" dirty="0"/>
              <a:t>Aggiunge alle pagine HTML la possibilità di modifica dinamica (Dynamic HTML).</a:t>
            </a:r>
          </a:p>
          <a:p>
            <a:r>
              <a:rPr lang="it-IT" sz="1800" dirty="0"/>
              <a:t>Linguaggio script per il Web che unisce lo script con HTML per aumentare l’interattività delle pagine.</a:t>
            </a:r>
          </a:p>
          <a:p>
            <a:r>
              <a:rPr lang="it-IT" sz="1800" dirty="0"/>
              <a:t>Linguaggio interpretato.</a:t>
            </a:r>
          </a:p>
          <a:p>
            <a:r>
              <a:rPr lang="it-IT" sz="1800" dirty="0"/>
              <a:t>Facilmente modificabile.</a:t>
            </a:r>
          </a:p>
          <a:p>
            <a:r>
              <a:rPr lang="it-IT" sz="1800" dirty="0"/>
              <a:t>Funzionalità di: validazione, visualizzazione, animazione, adattamento.</a:t>
            </a:r>
            <a:endParaRPr lang="it-IT" dirty="0"/>
          </a:p>
        </p:txBody>
      </p:sp>
    </p:spTree>
    <p:extLst>
      <p:ext uri="{BB962C8B-B14F-4D97-AF65-F5344CB8AC3E}">
        <p14:creationId xmlns:p14="http://schemas.microsoft.com/office/powerpoint/2010/main" val="67774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BBDD62-533F-DF25-6890-E59DD6D757AB}"/>
              </a:ext>
            </a:extLst>
          </p:cNvPr>
          <p:cNvSpPr>
            <a:spLocks noGrp="1"/>
          </p:cNvSpPr>
          <p:nvPr>
            <p:ph type="title"/>
          </p:nvPr>
        </p:nvSpPr>
        <p:spPr>
          <a:xfrm>
            <a:off x="419099" y="399998"/>
            <a:ext cx="6205636" cy="1217860"/>
          </a:xfrm>
        </p:spPr>
        <p:txBody>
          <a:bodyPr anchor="ctr">
            <a:normAutofit/>
          </a:bodyPr>
          <a:lstStyle/>
          <a:p>
            <a:r>
              <a:rPr lang="it-IT" b="1" dirty="0"/>
              <a:t>Panoramica del sito</a:t>
            </a:r>
          </a:p>
        </p:txBody>
      </p:sp>
      <p:pic>
        <p:nvPicPr>
          <p:cNvPr id="8" name="Immagine 7">
            <a:extLst>
              <a:ext uri="{FF2B5EF4-FFF2-40B4-BE49-F238E27FC236}">
                <a16:creationId xmlns:a16="http://schemas.microsoft.com/office/drawing/2014/main" id="{6A3245AB-2F4C-6EF6-2CFB-7B54E1C2D1C1}"/>
              </a:ext>
            </a:extLst>
          </p:cNvPr>
          <p:cNvPicPr>
            <a:picLocks noChangeAspect="1"/>
          </p:cNvPicPr>
          <p:nvPr/>
        </p:nvPicPr>
        <p:blipFill>
          <a:blip r:embed="rId2"/>
          <a:stretch>
            <a:fillRect/>
          </a:stretch>
        </p:blipFill>
        <p:spPr>
          <a:xfrm>
            <a:off x="419099" y="1680894"/>
            <a:ext cx="7734301" cy="3809143"/>
          </a:xfrm>
          <a:prstGeom prst="rect">
            <a:avLst/>
          </a:prstGeom>
          <a:noFill/>
        </p:spPr>
      </p:pic>
      <p:sp>
        <p:nvSpPr>
          <p:cNvPr id="3" name="Segnaposto contenuto 2">
            <a:extLst>
              <a:ext uri="{FF2B5EF4-FFF2-40B4-BE49-F238E27FC236}">
                <a16:creationId xmlns:a16="http://schemas.microsoft.com/office/drawing/2014/main" id="{372C8044-CBCD-B158-2E7C-7EF767E7114C}"/>
              </a:ext>
            </a:extLst>
          </p:cNvPr>
          <p:cNvSpPr>
            <a:spLocks noGrp="1"/>
          </p:cNvSpPr>
          <p:nvPr>
            <p:ph sz="half" idx="2"/>
          </p:nvPr>
        </p:nvSpPr>
        <p:spPr>
          <a:xfrm>
            <a:off x="8153400" y="1680895"/>
            <a:ext cx="3619501" cy="4775890"/>
          </a:xfrm>
        </p:spPr>
        <p:txBody>
          <a:bodyPr>
            <a:normAutofit fontScale="47500" lnSpcReduction="20000"/>
          </a:bodyPr>
          <a:lstStyle/>
          <a:p>
            <a:pPr marL="0" marR="45720" indent="0" rtl="0">
              <a:lnSpc>
                <a:spcPct val="100000"/>
              </a:lnSpc>
              <a:spcBef>
                <a:spcPts val="0"/>
              </a:spcBef>
              <a:spcAft>
                <a:spcPts val="600"/>
              </a:spcAft>
              <a:buNone/>
            </a:pPr>
            <a:r>
              <a:rPr lang="it-IT" sz="2900" b="0" i="0" u="none" strike="noStrike" dirty="0">
                <a:effectLst/>
              </a:rPr>
              <a:t>Approccio estremamente semplice, amichevole e molto intuitivo, con uno stile tra il minimale ed il raffinato, adattando le sue forme in base alla dimensione della finestra.</a:t>
            </a:r>
            <a:endParaRPr lang="it-IT" sz="2900" b="0" dirty="0">
              <a:effectLst/>
            </a:endParaRPr>
          </a:p>
          <a:p>
            <a:pPr marL="0" marR="45720" indent="0" rtl="0">
              <a:lnSpc>
                <a:spcPct val="100000"/>
              </a:lnSpc>
              <a:spcBef>
                <a:spcPts val="0"/>
              </a:spcBef>
              <a:spcAft>
                <a:spcPts val="600"/>
              </a:spcAft>
              <a:buNone/>
            </a:pPr>
            <a:r>
              <a:rPr lang="it-IT" sz="2900" b="0" i="0" u="none" strike="noStrike" dirty="0">
                <a:effectLst/>
              </a:rPr>
              <a:t>L’utente può visualizzare diversi arredamenti, inclusi i mobili e commenti ad essi correlati in base alla pagina in cui si trova. La gestione e visualizzazione di questi avviene grazie all’ausilio di un database.</a:t>
            </a:r>
            <a:endParaRPr lang="it-IT" sz="2900" b="0" dirty="0">
              <a:effectLst/>
            </a:endParaRPr>
          </a:p>
          <a:p>
            <a:pPr marL="0" marR="45720" indent="0" rtl="0">
              <a:lnSpc>
                <a:spcPct val="100000"/>
              </a:lnSpc>
              <a:spcBef>
                <a:spcPts val="0"/>
              </a:spcBef>
              <a:spcAft>
                <a:spcPts val="600"/>
              </a:spcAft>
              <a:buNone/>
            </a:pPr>
            <a:r>
              <a:rPr lang="it-IT" sz="2900" b="0" i="0" u="none" strike="noStrike" dirty="0">
                <a:effectLst/>
              </a:rPr>
              <a:t>Gli utenti sono suddivisi in due categorie: </a:t>
            </a:r>
            <a:endParaRPr lang="it-IT" sz="2900" b="0" dirty="0">
              <a:effectLst/>
            </a:endParaRPr>
          </a:p>
          <a:p>
            <a:pPr marR="45720" rtl="0" fontAlgn="base">
              <a:lnSpc>
                <a:spcPct val="100000"/>
              </a:lnSpc>
              <a:spcBef>
                <a:spcPts val="0"/>
              </a:spcBef>
              <a:spcAft>
                <a:spcPts val="0"/>
              </a:spcAft>
              <a:buFont typeface="Arial" panose="020B0604020202020204" pitchFamily="34" charset="0"/>
              <a:buChar char="•"/>
            </a:pPr>
            <a:r>
              <a:rPr lang="it-IT" sz="2900" b="1" i="0" u="none" strike="noStrike" dirty="0">
                <a:effectLst/>
              </a:rPr>
              <a:t>Utente registrato</a:t>
            </a:r>
            <a:r>
              <a:rPr lang="it-IT" sz="2900" b="0" i="0" u="none" strike="noStrike" dirty="0">
                <a:effectLst/>
              </a:rPr>
              <a:t>: ha accesso completo alla piattaforma e ai servizi offerti.</a:t>
            </a:r>
          </a:p>
          <a:p>
            <a:pPr marR="45720" rtl="0" fontAlgn="base">
              <a:lnSpc>
                <a:spcPct val="100000"/>
              </a:lnSpc>
              <a:spcBef>
                <a:spcPts val="0"/>
              </a:spcBef>
              <a:spcAft>
                <a:spcPts val="600"/>
              </a:spcAft>
              <a:buFont typeface="Arial" panose="020B0604020202020204" pitchFamily="34" charset="0"/>
              <a:buChar char="•"/>
            </a:pPr>
            <a:r>
              <a:rPr lang="it-IT" sz="2900" b="1" i="0" u="none" strike="noStrike" dirty="0">
                <a:effectLst/>
              </a:rPr>
              <a:t>Utente non registrato</a:t>
            </a:r>
            <a:r>
              <a:rPr lang="it-IT" sz="2900" b="0" i="0" u="none" strike="noStrike" dirty="0">
                <a:effectLst/>
              </a:rPr>
              <a:t>: Può visualizzare solo la homepage e la storia legata all’azienda. Nel caso provasse ad entrare nelle pagine non consentite, verrà esortato ad effettuare il login per poter visionare i contenuti.</a:t>
            </a:r>
            <a:endParaRPr lang="it-IT" sz="1300" dirty="0"/>
          </a:p>
        </p:txBody>
      </p:sp>
    </p:spTree>
    <p:extLst>
      <p:ext uri="{BB962C8B-B14F-4D97-AF65-F5344CB8AC3E}">
        <p14:creationId xmlns:p14="http://schemas.microsoft.com/office/powerpoint/2010/main" val="156083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descr="Immagine che contiene testo&#10;&#10;Descrizione generata automaticamente">
            <a:extLst>
              <a:ext uri="{FF2B5EF4-FFF2-40B4-BE49-F238E27FC236}">
                <a16:creationId xmlns:a16="http://schemas.microsoft.com/office/drawing/2014/main" id="{A00A34F1-7675-A3E6-FDCA-507A4CD20E3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tretch/>
        </p:blipFill>
        <p:spPr>
          <a:xfrm>
            <a:off x="228599" y="1341406"/>
            <a:ext cx="7696201" cy="4175188"/>
          </a:xfrm>
          <a:noFill/>
        </p:spPr>
      </p:pic>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71976" y="388899"/>
            <a:ext cx="3577902" cy="824081"/>
          </a:xfrm>
        </p:spPr>
        <p:txBody>
          <a:bodyPr/>
          <a:lstStyle/>
          <a:p>
            <a:r>
              <a:rPr lang="en-US" b="1" dirty="0"/>
              <a:t>Header – PHP code</a:t>
            </a:r>
          </a:p>
        </p:txBody>
      </p:sp>
      <p:sp>
        <p:nvSpPr>
          <p:cNvPr id="23" name="Text Placeholder 4">
            <a:extLst>
              <a:ext uri="{FF2B5EF4-FFF2-40B4-BE49-F238E27FC236}">
                <a16:creationId xmlns:a16="http://schemas.microsoft.com/office/drawing/2014/main" id="{57B03834-FFD0-3257-49EE-DD880A68FCBE}"/>
              </a:ext>
            </a:extLst>
          </p:cNvPr>
          <p:cNvSpPr>
            <a:spLocks noGrp="1"/>
          </p:cNvSpPr>
          <p:nvPr>
            <p:ph type="body" sz="half" idx="2"/>
          </p:nvPr>
        </p:nvSpPr>
        <p:spPr>
          <a:xfrm>
            <a:off x="8271975" y="1341405"/>
            <a:ext cx="3577901" cy="5127695"/>
          </a:xfrm>
        </p:spPr>
        <p:txBody>
          <a:bodyPr>
            <a:normAutofit/>
          </a:bodyPr>
          <a:lstStyle/>
          <a:p>
            <a:r>
              <a:rPr lang="it-IT" dirty="0"/>
              <a:t>Consiste</a:t>
            </a:r>
            <a:r>
              <a:rPr lang="en-US" dirty="0"/>
              <a:t>, </a:t>
            </a:r>
            <a:r>
              <a:rPr lang="en-US" dirty="0" err="1"/>
              <a:t>insieme</a:t>
            </a:r>
            <a:r>
              <a:rPr lang="en-US" dirty="0"/>
              <a:t> </a:t>
            </a:r>
            <a:r>
              <a:rPr lang="en-US" dirty="0" err="1"/>
              <a:t>alla</a:t>
            </a:r>
            <a:r>
              <a:rPr lang="en-US" dirty="0"/>
              <a:t> toolbar e al footer, in uno </a:t>
            </a:r>
            <a:r>
              <a:rPr lang="en-US" dirty="0" err="1"/>
              <a:t>degli</a:t>
            </a:r>
            <a:r>
              <a:rPr lang="en-US" dirty="0"/>
              <a:t> </a:t>
            </a:r>
            <a:r>
              <a:rPr lang="en-US" dirty="0" err="1"/>
              <a:t>elementi</a:t>
            </a:r>
            <a:r>
              <a:rPr lang="en-US" dirty="0"/>
              <a:t> </a:t>
            </a:r>
            <a:r>
              <a:rPr lang="en-US" dirty="0" err="1"/>
              <a:t>presenti</a:t>
            </a:r>
            <a:r>
              <a:rPr lang="en-US" dirty="0"/>
              <a:t> in </a:t>
            </a:r>
            <a:r>
              <a:rPr lang="en-US" dirty="0" err="1"/>
              <a:t>ogni</a:t>
            </a:r>
            <a:r>
              <a:rPr lang="en-US" dirty="0"/>
              <a:t> </a:t>
            </a:r>
            <a:r>
              <a:rPr lang="en-US" dirty="0" err="1"/>
              <a:t>pagina</a:t>
            </a:r>
            <a:r>
              <a:rPr lang="en-US" dirty="0"/>
              <a:t> del </a:t>
            </a:r>
            <a:r>
              <a:rPr lang="en-US" dirty="0" err="1"/>
              <a:t>sito</a:t>
            </a:r>
            <a:r>
              <a:rPr lang="en-US" dirty="0"/>
              <a:t>. È </a:t>
            </a:r>
            <a:r>
              <a:rPr lang="en-US" dirty="0" err="1"/>
              <a:t>composto</a:t>
            </a:r>
            <a:r>
              <a:rPr lang="en-US" dirty="0"/>
              <a:t> dal </a:t>
            </a:r>
            <a:r>
              <a:rPr lang="en-US" dirty="0" err="1"/>
              <a:t>titolo</a:t>
            </a:r>
            <a:r>
              <a:rPr lang="en-US" dirty="0"/>
              <a:t> </a:t>
            </a:r>
            <a:r>
              <a:rPr lang="en-US" i="1" dirty="0"/>
              <a:t>FINBEA ARREDAMENTI</a:t>
            </a:r>
            <a:r>
              <a:rPr lang="en-US" dirty="0"/>
              <a:t> e da uno slogan </a:t>
            </a:r>
            <a:r>
              <a:rPr lang="en-US" dirty="0" err="1"/>
              <a:t>associato</a:t>
            </a:r>
            <a:r>
              <a:rPr lang="en-US" dirty="0"/>
              <a:t>. A </a:t>
            </a:r>
            <a:r>
              <a:rPr lang="en-US" dirty="0" err="1"/>
              <a:t>questo</a:t>
            </a:r>
            <a:r>
              <a:rPr lang="en-US" dirty="0"/>
              <a:t> </a:t>
            </a:r>
            <a:r>
              <a:rPr lang="en-US" dirty="0" err="1"/>
              <a:t>si</a:t>
            </a:r>
            <a:r>
              <a:rPr lang="en-US" dirty="0"/>
              <a:t> </a:t>
            </a:r>
            <a:r>
              <a:rPr lang="en-US" dirty="0" err="1"/>
              <a:t>aggiunge</a:t>
            </a:r>
            <a:r>
              <a:rPr lang="en-US" dirty="0"/>
              <a:t> la toolbar </a:t>
            </a:r>
            <a:r>
              <a:rPr lang="en-US" dirty="0" err="1"/>
              <a:t>tramite</a:t>
            </a:r>
            <a:r>
              <a:rPr lang="en-US" dirty="0"/>
              <a:t> </a:t>
            </a:r>
            <a:r>
              <a:rPr lang="en-US" dirty="0" err="1"/>
              <a:t>comando</a:t>
            </a:r>
            <a:r>
              <a:rPr lang="en-US" dirty="0"/>
              <a:t> </a:t>
            </a:r>
            <a:r>
              <a:rPr lang="en-US" i="1" dirty="0"/>
              <a:t>require</a:t>
            </a:r>
            <a:r>
              <a:rPr lang="en-US" dirty="0"/>
              <a:t> in modo da </a:t>
            </a:r>
            <a:r>
              <a:rPr lang="en-US" dirty="0" err="1"/>
              <a:t>stampare</a:t>
            </a:r>
            <a:r>
              <a:rPr lang="en-US" dirty="0"/>
              <a:t> </a:t>
            </a:r>
            <a:r>
              <a:rPr lang="en-US" dirty="0" err="1"/>
              <a:t>errore</a:t>
            </a:r>
            <a:r>
              <a:rPr lang="en-US" dirty="0"/>
              <a:t> per </a:t>
            </a:r>
            <a:r>
              <a:rPr lang="en-US" dirty="0" err="1"/>
              <a:t>qualsiasi</a:t>
            </a:r>
            <a:r>
              <a:rPr lang="en-US" dirty="0"/>
              <a:t> </a:t>
            </a:r>
            <a:r>
              <a:rPr lang="en-US" dirty="0" err="1"/>
              <a:t>anomalia</a:t>
            </a:r>
            <a:r>
              <a:rPr lang="en-US" dirty="0"/>
              <a:t>.</a:t>
            </a:r>
          </a:p>
          <a:p>
            <a:r>
              <a:rPr lang="en-US" dirty="0"/>
              <a:t>La </a:t>
            </a:r>
            <a:r>
              <a:rPr lang="en-US" dirty="0" err="1"/>
              <a:t>scrittura</a:t>
            </a:r>
            <a:r>
              <a:rPr lang="en-US" dirty="0"/>
              <a:t> in PHP equivale </a:t>
            </a:r>
            <a:r>
              <a:rPr lang="en-US" dirty="0" err="1"/>
              <a:t>allo</a:t>
            </a:r>
            <a:r>
              <a:rPr lang="en-US" dirty="0"/>
              <a:t> </a:t>
            </a:r>
            <a:r>
              <a:rPr lang="en-US" dirty="0" err="1"/>
              <a:t>scheletro</a:t>
            </a:r>
            <a:r>
              <a:rPr lang="en-US" dirty="0"/>
              <a:t> </a:t>
            </a:r>
            <a:r>
              <a:rPr lang="en-US" dirty="0" err="1"/>
              <a:t>della</a:t>
            </a:r>
            <a:r>
              <a:rPr lang="en-US" dirty="0"/>
              <a:t> </a:t>
            </a:r>
            <a:r>
              <a:rPr lang="en-US" dirty="0" err="1"/>
              <a:t>struttura</a:t>
            </a:r>
            <a:r>
              <a:rPr lang="en-US" dirty="0"/>
              <a:t>, </a:t>
            </a:r>
            <a:r>
              <a:rPr lang="en-US" dirty="0" err="1"/>
              <a:t>che</a:t>
            </a:r>
            <a:r>
              <a:rPr lang="en-US" dirty="0"/>
              <a:t> </a:t>
            </a:r>
            <a:r>
              <a:rPr lang="en-US" dirty="0" err="1"/>
              <a:t>verrà</a:t>
            </a:r>
            <a:r>
              <a:rPr lang="en-US" dirty="0"/>
              <a:t> poi </a:t>
            </a:r>
            <a:r>
              <a:rPr lang="en-US" dirty="0" err="1"/>
              <a:t>plasmato</a:t>
            </a:r>
            <a:r>
              <a:rPr lang="en-US" dirty="0"/>
              <a:t>.</a:t>
            </a:r>
          </a:p>
        </p:txBody>
      </p:sp>
    </p:spTree>
    <p:extLst>
      <p:ext uri="{BB962C8B-B14F-4D97-AF65-F5344CB8AC3E}">
        <p14:creationId xmlns:p14="http://schemas.microsoft.com/office/powerpoint/2010/main" val="29817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50D526EC-C015-4AE8-4477-3F1BB9140E01}"/>
              </a:ext>
            </a:extLst>
          </p:cNvPr>
          <p:cNvSpPr>
            <a:spLocks noGrp="1"/>
          </p:cNvSpPr>
          <p:nvPr>
            <p:ph type="title"/>
          </p:nvPr>
        </p:nvSpPr>
        <p:spPr>
          <a:xfrm>
            <a:off x="8271976" y="388899"/>
            <a:ext cx="3587232" cy="833411"/>
          </a:xfrm>
        </p:spPr>
        <p:txBody>
          <a:bodyPr/>
          <a:lstStyle/>
          <a:p>
            <a:r>
              <a:rPr lang="en-US" b="1" dirty="0"/>
              <a:t>Header – CSS code</a:t>
            </a:r>
          </a:p>
        </p:txBody>
      </p:sp>
      <p:sp>
        <p:nvSpPr>
          <p:cNvPr id="23" name="Text Placeholder 4">
            <a:extLst>
              <a:ext uri="{FF2B5EF4-FFF2-40B4-BE49-F238E27FC236}">
                <a16:creationId xmlns:a16="http://schemas.microsoft.com/office/drawing/2014/main" id="{57B03834-FFD0-3257-49EE-DD880A68FCBE}"/>
              </a:ext>
            </a:extLst>
          </p:cNvPr>
          <p:cNvSpPr>
            <a:spLocks noGrp="1"/>
          </p:cNvSpPr>
          <p:nvPr>
            <p:ph type="body" sz="half" idx="2"/>
          </p:nvPr>
        </p:nvSpPr>
        <p:spPr>
          <a:xfrm>
            <a:off x="8271975" y="1341405"/>
            <a:ext cx="3512587" cy="5127695"/>
          </a:xfrm>
        </p:spPr>
        <p:txBody>
          <a:bodyPr>
            <a:normAutofit/>
          </a:bodyPr>
          <a:lstStyle/>
          <a:p>
            <a:r>
              <a:rPr lang="en-US" dirty="0" err="1"/>
              <a:t>Tramite</a:t>
            </a:r>
            <a:r>
              <a:rPr lang="en-US" dirty="0"/>
              <a:t> </a:t>
            </a:r>
            <a:r>
              <a:rPr lang="en-US" dirty="0" err="1"/>
              <a:t>questo</a:t>
            </a:r>
            <a:r>
              <a:rPr lang="en-US" dirty="0"/>
              <a:t> </a:t>
            </a:r>
            <a:r>
              <a:rPr lang="en-US" dirty="0" err="1"/>
              <a:t>foglio</a:t>
            </a:r>
            <a:r>
              <a:rPr lang="en-US" dirty="0"/>
              <a:t> di stile è </a:t>
            </a:r>
            <a:r>
              <a:rPr lang="en-US" dirty="0" err="1"/>
              <a:t>stato</a:t>
            </a:r>
            <a:r>
              <a:rPr lang="en-US" dirty="0"/>
              <a:t> </a:t>
            </a:r>
            <a:r>
              <a:rPr lang="en-US" dirty="0" err="1"/>
              <a:t>possibile</a:t>
            </a:r>
            <a:r>
              <a:rPr lang="en-US" dirty="0"/>
              <a:t> </a:t>
            </a:r>
            <a:r>
              <a:rPr lang="en-US" dirty="0" err="1"/>
              <a:t>realizzare</a:t>
            </a:r>
            <a:r>
              <a:rPr lang="en-US" dirty="0"/>
              <a:t> la </a:t>
            </a:r>
            <a:r>
              <a:rPr lang="en-US" dirty="0" err="1"/>
              <a:t>personalizzazione</a:t>
            </a:r>
            <a:r>
              <a:rPr lang="en-US" dirty="0"/>
              <a:t> del logo </a:t>
            </a:r>
            <a:r>
              <a:rPr lang="en-US" dirty="0" err="1"/>
              <a:t>grazie</a:t>
            </a:r>
            <a:r>
              <a:rPr lang="en-US" dirty="0"/>
              <a:t> al </a:t>
            </a:r>
            <a:r>
              <a:rPr lang="en-US" dirty="0" err="1"/>
              <a:t>richiamo</a:t>
            </a:r>
            <a:r>
              <a:rPr lang="en-US" dirty="0"/>
              <a:t> </a:t>
            </a:r>
            <a:r>
              <a:rPr lang="en-US" dirty="0" err="1"/>
              <a:t>alla</a:t>
            </a:r>
            <a:r>
              <a:rPr lang="en-US" dirty="0"/>
              <a:t> </a:t>
            </a:r>
            <a:r>
              <a:rPr lang="en-US" dirty="0" err="1"/>
              <a:t>classe</a:t>
            </a:r>
            <a:r>
              <a:rPr lang="en-US" dirty="0"/>
              <a:t> </a:t>
            </a:r>
            <a:r>
              <a:rPr lang="en-US" i="1" dirty="0"/>
              <a:t>home </a:t>
            </a:r>
            <a:r>
              <a:rPr lang="en-US" dirty="0"/>
              <a:t>e del testo </a:t>
            </a:r>
            <a:r>
              <a:rPr lang="en-US" dirty="0" err="1"/>
              <a:t>presente</a:t>
            </a:r>
            <a:r>
              <a:rPr lang="en-US" dirty="0"/>
              <a:t> </a:t>
            </a:r>
            <a:r>
              <a:rPr lang="en-US" dirty="0" err="1"/>
              <a:t>all’interno</a:t>
            </a:r>
            <a:r>
              <a:rPr lang="en-US" dirty="0"/>
              <a:t> </a:t>
            </a:r>
            <a:r>
              <a:rPr lang="en-US" dirty="0" err="1"/>
              <a:t>della</a:t>
            </a:r>
            <a:r>
              <a:rPr lang="en-US" dirty="0"/>
              <a:t> toolbar con la </a:t>
            </a:r>
            <a:r>
              <a:rPr lang="en-US" dirty="0" err="1"/>
              <a:t>classe</a:t>
            </a:r>
            <a:r>
              <a:rPr lang="en-US" dirty="0"/>
              <a:t> </a:t>
            </a:r>
            <a:r>
              <a:rPr lang="en-US" dirty="0" err="1"/>
              <a:t>omonima</a:t>
            </a:r>
            <a:r>
              <a:rPr lang="en-US" dirty="0"/>
              <a:t> e </a:t>
            </a:r>
            <a:r>
              <a:rPr lang="en-US" i="1" dirty="0" err="1"/>
              <a:t>logintext</a:t>
            </a:r>
            <a:r>
              <a:rPr lang="en-US" dirty="0"/>
              <a:t>.</a:t>
            </a:r>
          </a:p>
          <a:p>
            <a:r>
              <a:rPr lang="en-US" dirty="0"/>
              <a:t>Si è </a:t>
            </a:r>
            <a:r>
              <a:rPr lang="en-US" dirty="0" err="1"/>
              <a:t>utilizzata</a:t>
            </a:r>
            <a:r>
              <a:rPr lang="en-US" dirty="0"/>
              <a:t> </a:t>
            </a:r>
            <a:r>
              <a:rPr lang="en-US" dirty="0" err="1"/>
              <a:t>una</a:t>
            </a:r>
            <a:r>
              <a:rPr lang="en-US" dirty="0"/>
              <a:t> </a:t>
            </a:r>
            <a:r>
              <a:rPr lang="en-US" dirty="0" err="1"/>
              <a:t>combinazione</a:t>
            </a:r>
            <a:r>
              <a:rPr lang="en-US" dirty="0"/>
              <a:t> di </a:t>
            </a:r>
            <a:r>
              <a:rPr lang="en-US" dirty="0" err="1"/>
              <a:t>selettori</a:t>
            </a:r>
            <a:r>
              <a:rPr lang="en-US" dirty="0"/>
              <a:t> per </a:t>
            </a:r>
            <a:r>
              <a:rPr lang="en-US" dirty="0" err="1"/>
              <a:t>andare</a:t>
            </a:r>
            <a:r>
              <a:rPr lang="en-US" dirty="0"/>
              <a:t> a </a:t>
            </a:r>
            <a:r>
              <a:rPr lang="en-US" dirty="0" err="1"/>
              <a:t>lavorare</a:t>
            </a:r>
            <a:r>
              <a:rPr lang="en-US" dirty="0"/>
              <a:t> </a:t>
            </a:r>
            <a:r>
              <a:rPr lang="en-US" dirty="0" err="1"/>
              <a:t>nello</a:t>
            </a:r>
            <a:r>
              <a:rPr lang="en-US" dirty="0"/>
              <a:t> </a:t>
            </a:r>
            <a:r>
              <a:rPr lang="en-US" dirty="0" err="1"/>
              <a:t>specifico</a:t>
            </a:r>
            <a:r>
              <a:rPr lang="en-US" dirty="0"/>
              <a:t> </a:t>
            </a:r>
            <a:r>
              <a:rPr lang="en-US" dirty="0" err="1"/>
              <a:t>sugli</a:t>
            </a:r>
            <a:r>
              <a:rPr lang="en-US" dirty="0"/>
              <a:t> </a:t>
            </a:r>
            <a:r>
              <a:rPr lang="en-US" dirty="0" err="1"/>
              <a:t>elementi</a:t>
            </a:r>
            <a:r>
              <a:rPr lang="en-US" dirty="0"/>
              <a:t> </a:t>
            </a:r>
            <a:r>
              <a:rPr lang="en-US" dirty="0" err="1"/>
              <a:t>presenti</a:t>
            </a:r>
            <a:r>
              <a:rPr lang="en-US" dirty="0"/>
              <a:t> </a:t>
            </a:r>
            <a:r>
              <a:rPr lang="en-US" dirty="0" err="1"/>
              <a:t>all’interno</a:t>
            </a:r>
            <a:r>
              <a:rPr lang="en-US" dirty="0"/>
              <a:t> </a:t>
            </a:r>
            <a:r>
              <a:rPr lang="en-US" dirty="0" err="1"/>
              <a:t>delle</a:t>
            </a:r>
            <a:r>
              <a:rPr lang="en-US" dirty="0"/>
              <a:t> </a:t>
            </a:r>
            <a:r>
              <a:rPr lang="en-US" dirty="0" err="1"/>
              <a:t>classi</a:t>
            </a:r>
            <a:r>
              <a:rPr lang="en-US" dirty="0"/>
              <a:t> </a:t>
            </a:r>
            <a:r>
              <a:rPr lang="en-US" dirty="0" err="1"/>
              <a:t>oggetto</a:t>
            </a:r>
            <a:r>
              <a:rPr lang="en-US" dirty="0"/>
              <a:t> di interesse </a:t>
            </a:r>
            <a:r>
              <a:rPr lang="en-US" dirty="0" err="1"/>
              <a:t>delle</a:t>
            </a:r>
            <a:r>
              <a:rPr lang="en-US" dirty="0"/>
              <a:t> </a:t>
            </a:r>
            <a:r>
              <a:rPr lang="en-US" dirty="0" err="1"/>
              <a:t>modifiche</a:t>
            </a:r>
            <a:r>
              <a:rPr lang="en-US" dirty="0"/>
              <a:t>.  </a:t>
            </a:r>
          </a:p>
        </p:txBody>
      </p:sp>
      <p:pic>
        <p:nvPicPr>
          <p:cNvPr id="3" name="Immagine 2" descr="Immagine che contiene testo&#10;&#10;Descrizione generata automaticamente">
            <a:extLst>
              <a:ext uri="{FF2B5EF4-FFF2-40B4-BE49-F238E27FC236}">
                <a16:creationId xmlns:a16="http://schemas.microsoft.com/office/drawing/2014/main" id="{85B03EFC-97B0-A498-02E2-7117A4DF7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215" y="108640"/>
            <a:ext cx="4442957" cy="6640719"/>
          </a:xfrm>
          <a:prstGeom prst="rect">
            <a:avLst/>
          </a:prstGeom>
        </p:spPr>
      </p:pic>
    </p:spTree>
    <p:extLst>
      <p:ext uri="{BB962C8B-B14F-4D97-AF65-F5344CB8AC3E}">
        <p14:creationId xmlns:p14="http://schemas.microsoft.com/office/powerpoint/2010/main" val="23723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854_TF78438558" id="{03469F01-97D1-4A1E-853B-6A26B56D87BB}" vid="{335298E4-38AB-4269-9352-375A27B5961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{7C2A9FBA-B000-4BFA-93AE-6D9D26FC321E}tf78438558_win32</Template>
  <TotalTime>0</TotalTime>
  <Words>2803</Words>
  <Application>Microsoft Office PowerPoint</Application>
  <PresentationFormat>Widescreen</PresentationFormat>
  <Paragraphs>124</Paragraphs>
  <Slides>40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40</vt:i4>
      </vt:variant>
    </vt:vector>
  </HeadingPairs>
  <TitlesOfParts>
    <vt:vector size="45" baseType="lpstr">
      <vt:lpstr>Arial</vt:lpstr>
      <vt:lpstr>Calibri</vt:lpstr>
      <vt:lpstr>Century Gothic</vt:lpstr>
      <vt:lpstr>Garamond</vt:lpstr>
      <vt:lpstr>SavonVTI</vt:lpstr>
      <vt:lpstr>FINBEA ARREDAMENTI</vt:lpstr>
      <vt:lpstr>Obiettivi</vt:lpstr>
      <vt:lpstr>Linguaggi utilizzati - HTML</vt:lpstr>
      <vt:lpstr>Linguaggi utilizzati - PHP</vt:lpstr>
      <vt:lpstr>Linguaggi utilizzati - CSS</vt:lpstr>
      <vt:lpstr>Linguaggi utilizzati - JavaScript</vt:lpstr>
      <vt:lpstr>Panoramica del sito</vt:lpstr>
      <vt:lpstr>Header – PHP code</vt:lpstr>
      <vt:lpstr>Header – CSS code</vt:lpstr>
      <vt:lpstr>Toolbar – PHP code</vt:lpstr>
      <vt:lpstr>Toolbar – CSS Code  Le immagini mostrano come il codice CSS legato alla toolbar sia stato necessario per modificarne il colore, la grandezza e inserire un effetto che si presenta quando il cursore del mouse si ferma su una delle voci della lista. Anche qui sono state impiegate delle combinazioni di selettori e, in aggiunta, il richiamo a un id della lista (quello del login/logout) per far sì che questo si spostasse all’estremo destro della toolbar.</vt:lpstr>
      <vt:lpstr>Footer – HTML code</vt:lpstr>
      <vt:lpstr>Footer – CSS code  La personalizzazione del footer è avvenuta andando a modificare le dimensioni delle icone utilizzate per i contatti e il colore dello sfondo sul quale queste sono state poste. Inoltre è stato inserito un effetto grazie alla pseudoclasse hover e cambiato il font del testo scritto, insieme alle dimensioni e al colore.</vt:lpstr>
      <vt:lpstr>Home – PHP code  Per la realizzazione della Homepage sono state impiegate diverse classi per lo slideshow delle foto degli arredamenti, i testi scritti in sovrimpressione e non, i puntini indicativi della collezione e i tasti per andare avanti e indietro durante lo scorrimento delle immagini.</vt:lpstr>
      <vt:lpstr>Overlay (Home) – CSS code</vt:lpstr>
      <vt:lpstr>Slideshow (Home) – CSS code  Nello specifico, per Slideshow si intende una collezione di foto (nel caso in esame, di arredamenti) che possono essere viste scorrendo tra queste in maniera sia manuale che automatica. Ciò è stato realizzato andando a lavorare sulle classi idenfiticative dei diversi testi stampati sulle immagini, sul container, sui pulsanti che permettono all’utente di andare avanti e indietro e sugli effetti collegati. In particolare è stato utilizzato lo statement @keyframes per garantire una sfumatura di qualche secondo nel passaggio tra una foto e l’altra.</vt:lpstr>
      <vt:lpstr>Responsive (Home) – CSS code  Lo statement @media, come si può notare nelle immagini qui sotto, è stato utilizzato per rendere i contenuti mostrati a schermo responsive. In questo modo, ogni qual volta che l’utente si ritrova a diminuire le dimensioni della finestra, le immagini e scritte del sito si adatteranno a queste. Il tutto è stato ripetuto per far sì che venissero prese in considerazione la maggior parte delle configurazioni.</vt:lpstr>
      <vt:lpstr>Home – JS code  Affinché i tasti di orientamento dello slideshow e le rispettive transizioni potessero operare correttamente, sono state inserite delle funzioni apposite scritte nel linguaggio Javascript.</vt:lpstr>
      <vt:lpstr>Gallery – PHP code</vt:lpstr>
      <vt:lpstr>Gallery – CSS code  In questo file sono state richiamate le stesse funzionalità presenti in quelli precedenti, in quanto si è cercato di ottenere lo stesso effetto richiesto per la pagina Home; con la differenza però che questa volta il contenitore del testo in sovraimpressione è stato impostato per far sì che occupasse l’intera immagine e mostrasse il titolo dell’arredamento con il rispettivo «slogan». Inoltre, anche qui è stata applicata la qualità della pagina responsive.</vt:lpstr>
      <vt:lpstr>Composizione – PHP code  Ad accesso eseguito, il visitatore del sito verrà riportato alla Home dalla quale potrà poi accedere alla composizione degli appartamenti allo stesso modo di quello indicato precedentemente. La struttura della pagina di composizione vede un utilizzo maggiore del codice PHP in quanto vengono effettuate operazioni di prelievo dal database di appoggio delle informazioni richieste e, successivamente, di stampa di quest’ultime tramite i comandi echo e quelli noti del HTML.</vt:lpstr>
      <vt:lpstr>Arredamento (Composizione) – CSS code  Anche qui, per la presentazione della foto dell’arredamento e del testo esplicativo, sono state utilizzate classi presenti in altri fogli di stile come container, overlay e text. A queste si vanno poi ad aggiungere le configurazioni di @media per rendere il contenuto responsive. L’unica differenza sostanziale è stata che nella casella di testo si è andata ad inserire anche la descrizione dell’arredo.</vt:lpstr>
      <vt:lpstr>Mobili (Composizione) – CSS code  Consiste nella novità della pagina, in quanto vede la presenza di una sezione in cui vengono mostrati i mobili disponibili che vanno a comporre quell’arredamento sul quale l’utente ha deciso di approfondire la visione. Sono organizzati in una griglia dove ogni casella costituisce un container di un mobile. All’interno di questo viene mostrato il nome del mobile e una sua descrizione. Le dimensioni sono state imposte in modo da rendere il tutto più equilibrato e simmetrico e la pagina è stata resa responsive. Anche in questo caso si sono impiegate delle combinazioni di selettori per lavorare sugli elementi di una classe o sui figli di quest’ultima.</vt:lpstr>
      <vt:lpstr>Warning (Composizione) – CSS code</vt:lpstr>
      <vt:lpstr>Inserimento commenti (Composizione) – PHP code</vt:lpstr>
      <vt:lpstr>Inserimento commenti (Composizione) – CSS code  Nel CSS associato, il box per l’inserimento del commento è stato strutturato in modo che fosse più largo e posto al di sotto della label per la valutazione in stelle. L’utente può sottoscrivere la sua opinione andando a cliccare un pulsante anch’esso situato al di sotto della casella di testo da riempire che si andrà a colorare di bianco con il passaggio del cursore su di questo. Sono stati richiamati classi, elementi delle classi, combinazioni di selettori, identificatori e pseudoclassi.</vt:lpstr>
      <vt:lpstr>Visualizzazione commenti (Composizione) – PHP code</vt:lpstr>
      <vt:lpstr>Visualizzazione commenti (Composizione) – CSS code</vt:lpstr>
      <vt:lpstr>Login – PHP code</vt:lpstr>
      <vt:lpstr>Login manager – PHP code</vt:lpstr>
      <vt:lpstr>Login Manager – JS code</vt:lpstr>
      <vt:lpstr>Registrazione – PHP code</vt:lpstr>
      <vt:lpstr>Manager Registrazione – PHP code  Così come per il Login, la registrazione è gestita in un foglio PHP a parte che esegue tutti i dovuti controlli e stampa i dovuti messaggi in caso di errori commessi dall’utente o avvenuti durante il processo. Si concentra soprattuto nel verificare se i campi segnati come obbligatori sono stati riempiti oppure lasciati vuoti e se la password è lunga almeno sei caratteri o se l’email e lo username inseriti non sono già stati utilizzati.</vt:lpstr>
      <vt:lpstr>Manager Registrazione – JS code</vt:lpstr>
      <vt:lpstr>Log/Reg – PHP code</vt:lpstr>
      <vt:lpstr>Log/Reg – CSS code  Tutti gli script PHP precedenti vengono poi richiamati dal seguente foglio di stile, il quale ha come compito l’abbellimento dei form di Login e Registrazione. Tramite unioni di selettori, pseudoclassi e anche identificatori, è stato fatto in modo che i form apparissero su un’immagine di sottofondo e con i campi ben distanziati tra di loro per poter garantire una buona e piacevole visibilità.</vt:lpstr>
      <vt:lpstr>Logout – PHP code</vt:lpstr>
      <vt:lpstr>Chi siamo – PHP code</vt:lpstr>
      <vt:lpstr>Chi siamo – CSS code  Con l’applicazione del codice CSS la pagina è stata poi modificata esteticamente per apparire più presentabile e accattivante. Si è lavorato sulla foto in sottofondo al testo descrittivo della storia dell’azienda e soprattuto sul contenitore dei riquadri dedicati ad ogni singolo fondatore. Infine l’intera pagina, anche qui, è stata resa responsive grazie al solido @media.</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FINBEA ARREDAMENTI</dc:title>
  <dc:creator>FABRIZIO SARNO</dc:creator>
  <cp:lastModifiedBy>FABRIZIO SARNO</cp:lastModifiedBy>
  <cp:revision>14</cp:revision>
  <dcterms:created xsi:type="dcterms:W3CDTF">2022-05-30T08:02:37Z</dcterms:created>
  <dcterms:modified xsi:type="dcterms:W3CDTF">2022-06-02T17:33:48Z</dcterms:modified>
</cp:coreProperties>
</file>